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media/image2.jpg" ContentType="image/jpg"/>
  <Override PartName="/ppt/media/image3.jpg" ContentType="image/jpg"/>
  <Override PartName="/ppt/media/image6.jpg" ContentType="image/jpg"/>
  <Override PartName="/ppt/media/image11.jpg" ContentType="image/jpg"/>
  <Override PartName="/ppt/media/image21.jpg" ContentType="image/jpg"/>
  <Override PartName="/ppt/media/image34.jpg" ContentType="image/jpg"/>
  <Override PartName="/ppt/media/image3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09" r:id="rId2"/>
    <p:sldMasterId id="2147483721" r:id="rId3"/>
    <p:sldMasterId id="2147483733" r:id="rId4"/>
    <p:sldMasterId id="2147483757" r:id="rId5"/>
  </p:sldMasterIdLst>
  <p:sldIdLst>
    <p:sldId id="256" r:id="rId6"/>
    <p:sldId id="257" r:id="rId7"/>
    <p:sldId id="258" r:id="rId8"/>
    <p:sldId id="259" r:id="rId9"/>
    <p:sldId id="260" r:id="rId10"/>
    <p:sldId id="262" r:id="rId11"/>
    <p:sldId id="263" r:id="rId12"/>
    <p:sldId id="266" r:id="rId13"/>
    <p:sldId id="267" r:id="rId14"/>
    <p:sldId id="268" r:id="rId15"/>
    <p:sldId id="269" r:id="rId16"/>
    <p:sldId id="333" r:id="rId17"/>
    <p:sldId id="271" r:id="rId18"/>
    <p:sldId id="345" r:id="rId19"/>
    <p:sldId id="272" r:id="rId20"/>
    <p:sldId id="334" r:id="rId21"/>
    <p:sldId id="274" r:id="rId22"/>
    <p:sldId id="276" r:id="rId23"/>
    <p:sldId id="335" r:id="rId24"/>
    <p:sldId id="277" r:id="rId25"/>
    <p:sldId id="278" r:id="rId26"/>
    <p:sldId id="346" r:id="rId27"/>
    <p:sldId id="280" r:id="rId28"/>
    <p:sldId id="281" r:id="rId29"/>
    <p:sldId id="368" r:id="rId30"/>
    <p:sldId id="338" r:id="rId31"/>
    <p:sldId id="337" r:id="rId32"/>
    <p:sldId id="285" r:id="rId33"/>
    <p:sldId id="286" r:id="rId34"/>
    <p:sldId id="287" r:id="rId35"/>
    <p:sldId id="288" r:id="rId36"/>
    <p:sldId id="289" r:id="rId37"/>
    <p:sldId id="290" r:id="rId38"/>
    <p:sldId id="366" r:id="rId39"/>
    <p:sldId id="347" r:id="rId40"/>
    <p:sldId id="360" r:id="rId41"/>
    <p:sldId id="361" r:id="rId42"/>
    <p:sldId id="348" r:id="rId43"/>
    <p:sldId id="349" r:id="rId44"/>
    <p:sldId id="350" r:id="rId45"/>
    <p:sldId id="351" r:id="rId46"/>
    <p:sldId id="293" r:id="rId47"/>
    <p:sldId id="295" r:id="rId48"/>
    <p:sldId id="297" r:id="rId49"/>
    <p:sldId id="352" r:id="rId50"/>
    <p:sldId id="298" r:id="rId51"/>
    <p:sldId id="367" r:id="rId52"/>
    <p:sldId id="299" r:id="rId53"/>
    <p:sldId id="300" r:id="rId54"/>
    <p:sldId id="355" r:id="rId55"/>
    <p:sldId id="357" r:id="rId56"/>
    <p:sldId id="301" r:id="rId57"/>
    <p:sldId id="356" r:id="rId58"/>
    <p:sldId id="302" r:id="rId59"/>
    <p:sldId id="303" r:id="rId60"/>
    <p:sldId id="354" r:id="rId61"/>
    <p:sldId id="304" r:id="rId62"/>
    <p:sldId id="305" r:id="rId63"/>
    <p:sldId id="353" r:id="rId64"/>
    <p:sldId id="362" r:id="rId65"/>
    <p:sldId id="363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64" r:id="rId81"/>
    <p:sldId id="365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0" r:id="rId92"/>
    <p:sldId id="331" r:id="rId93"/>
    <p:sldId id="332" r:id="rId94"/>
    <p:sldId id="358" r:id="rId95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>
    <p:extLst>
      <p:ext uri="{19B8F6BF-5375-455C-9EA6-DF929625EA0E}">
        <p15:presenceInfo xmlns:p15="http://schemas.microsoft.com/office/powerpoint/2012/main" xmlns="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720" y="2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363" y="884758"/>
            <a:ext cx="6570541" cy="2802634"/>
          </a:xfrm>
        </p:spPr>
        <p:txBody>
          <a:bodyPr bIns="0" anchor="b">
            <a:normAutofit/>
          </a:bodyPr>
          <a:lstStyle>
            <a:lvl1pPr algn="l">
              <a:defRPr sz="59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363" y="3894135"/>
            <a:ext cx="6570541" cy="107809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64" b="0" cap="all" baseline="0">
                <a:solidFill>
                  <a:schemeClr val="tx1"/>
                </a:solidFill>
              </a:defRPr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2362" y="363154"/>
            <a:ext cx="3609247" cy="3409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806" y="881089"/>
            <a:ext cx="937900" cy="55533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2363" y="3891198"/>
            <a:ext cx="65705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75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0250" y="881091"/>
            <a:ext cx="1289929" cy="513882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8083" y="881091"/>
            <a:ext cx="6199336" cy="5138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090249" y="881091"/>
            <a:ext cx="0" cy="5138822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11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363" y="884758"/>
            <a:ext cx="6570541" cy="2802634"/>
          </a:xfrm>
        </p:spPr>
        <p:txBody>
          <a:bodyPr bIns="0" anchor="b">
            <a:normAutofit/>
          </a:bodyPr>
          <a:lstStyle>
            <a:lvl1pPr algn="l">
              <a:defRPr sz="59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363" y="3894135"/>
            <a:ext cx="6570541" cy="107809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64" b="0" cap="all" baseline="0">
                <a:solidFill>
                  <a:schemeClr val="tx1"/>
                </a:solidFill>
              </a:defRPr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2362" y="363154"/>
            <a:ext cx="3609247" cy="34098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806" y="881089"/>
            <a:ext cx="937900" cy="55533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02363" y="3891198"/>
            <a:ext cx="65705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66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11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1936621"/>
            <a:ext cx="6568772" cy="2081989"/>
          </a:xfrm>
        </p:spPr>
        <p:txBody>
          <a:bodyPr anchor="b">
            <a:normAutofit/>
          </a:bodyPr>
          <a:lstStyle>
            <a:lvl1pPr algn="l"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4" y="4197389"/>
            <a:ext cx="6568772" cy="1117036"/>
          </a:xfrm>
        </p:spPr>
        <p:txBody>
          <a:bodyPr tIns="91440">
            <a:normAutofit/>
          </a:bodyPr>
          <a:lstStyle>
            <a:lvl1pPr marL="0" indent="0" algn="l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688082" y="4196053"/>
            <a:ext cx="65687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165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3" y="887615"/>
            <a:ext cx="7684821" cy="1168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082" y="2220924"/>
            <a:ext cx="3655532" cy="3790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7627" y="2220924"/>
            <a:ext cx="3655276" cy="379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401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886815"/>
            <a:ext cx="7684822" cy="11648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2" y="2227115"/>
            <a:ext cx="3655410" cy="88436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8082" y="3114543"/>
            <a:ext cx="3655410" cy="2916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7627" y="2230924"/>
            <a:ext cx="3655276" cy="88468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7627" y="3111478"/>
            <a:ext cx="3655276" cy="2908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41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13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61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880" y="881090"/>
            <a:ext cx="2837014" cy="2478071"/>
          </a:xfrm>
        </p:spPr>
        <p:txBody>
          <a:bodyPr anchor="b">
            <a:normAutofit/>
          </a:bodyPr>
          <a:lstStyle>
            <a:lvl1pPr algn="l"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62" y="881091"/>
            <a:ext cx="4476841" cy="513765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880" y="3534946"/>
            <a:ext cx="2838673" cy="2479244"/>
          </a:xfrm>
        </p:spPr>
        <p:txBody>
          <a:bodyPr>
            <a:normAutofit/>
          </a:bodyPr>
          <a:lstStyle>
            <a:lvl1pPr marL="0" indent="0" algn="l">
              <a:buNone/>
              <a:defRPr sz="1764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86044" y="3534944"/>
            <a:ext cx="28338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3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78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43131" y="531728"/>
            <a:ext cx="4106372" cy="5678314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852" y="1245602"/>
            <a:ext cx="3794771" cy="2018727"/>
          </a:xfrm>
        </p:spPr>
        <p:txBody>
          <a:bodyPr anchor="b">
            <a:normAutofit/>
          </a:bodyPr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95816" y="1237916"/>
            <a:ext cx="2613706" cy="426369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8084" y="3469330"/>
            <a:ext cx="3789334" cy="2209682"/>
          </a:xfrm>
        </p:spPr>
        <p:txBody>
          <a:bodyPr>
            <a:normAutofit/>
          </a:bodyPr>
          <a:lstStyle>
            <a:lvl1pPr marL="0" indent="0" algn="l">
              <a:buNone/>
              <a:defRPr sz="1985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098" y="6032037"/>
            <a:ext cx="3803525" cy="3530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81112" y="351391"/>
            <a:ext cx="3802511" cy="35391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85498" y="3466698"/>
            <a:ext cx="37913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4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15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0250" y="881091"/>
            <a:ext cx="1289929" cy="513882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8083" y="881091"/>
            <a:ext cx="6199336" cy="5138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090249" y="881091"/>
            <a:ext cx="0" cy="5138822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540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363" y="884758"/>
            <a:ext cx="6570541" cy="2802634"/>
          </a:xfrm>
        </p:spPr>
        <p:txBody>
          <a:bodyPr bIns="0" anchor="b">
            <a:normAutofit/>
          </a:bodyPr>
          <a:lstStyle>
            <a:lvl1pPr algn="l">
              <a:defRPr sz="59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363" y="3894135"/>
            <a:ext cx="6570541" cy="107809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64" b="0" cap="all" baseline="0">
                <a:solidFill>
                  <a:schemeClr val="tx1"/>
                </a:solidFill>
              </a:defRPr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2362" y="363154"/>
            <a:ext cx="3609247" cy="34098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806" y="881089"/>
            <a:ext cx="937900" cy="55533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02363" y="3891198"/>
            <a:ext cx="65705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290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81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1936621"/>
            <a:ext cx="6568772" cy="2081989"/>
          </a:xfrm>
        </p:spPr>
        <p:txBody>
          <a:bodyPr anchor="b">
            <a:normAutofit/>
          </a:bodyPr>
          <a:lstStyle>
            <a:lvl1pPr algn="l"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4" y="4197389"/>
            <a:ext cx="6568772" cy="1117036"/>
          </a:xfrm>
        </p:spPr>
        <p:txBody>
          <a:bodyPr tIns="91440">
            <a:normAutofit/>
          </a:bodyPr>
          <a:lstStyle>
            <a:lvl1pPr marL="0" indent="0" algn="l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688082" y="4196053"/>
            <a:ext cx="65687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195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3" y="887615"/>
            <a:ext cx="7684821" cy="1168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082" y="2220924"/>
            <a:ext cx="3655532" cy="3790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7627" y="2220924"/>
            <a:ext cx="3655276" cy="379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847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886815"/>
            <a:ext cx="7684822" cy="11648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2" y="2227115"/>
            <a:ext cx="3655410" cy="88436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8082" y="3114543"/>
            <a:ext cx="3655410" cy="2916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7627" y="2230924"/>
            <a:ext cx="3655276" cy="88468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7627" y="3111478"/>
            <a:ext cx="3655276" cy="2908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80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94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3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1936621"/>
            <a:ext cx="6568772" cy="2081989"/>
          </a:xfrm>
        </p:spPr>
        <p:txBody>
          <a:bodyPr anchor="b">
            <a:normAutofit/>
          </a:bodyPr>
          <a:lstStyle>
            <a:lvl1pPr algn="l"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4" y="4197389"/>
            <a:ext cx="6568772" cy="1117036"/>
          </a:xfrm>
        </p:spPr>
        <p:txBody>
          <a:bodyPr tIns="91440">
            <a:normAutofit/>
          </a:bodyPr>
          <a:lstStyle>
            <a:lvl1pPr marL="0" indent="0" algn="l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88082" y="4196053"/>
            <a:ext cx="65687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072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880" y="881090"/>
            <a:ext cx="2837014" cy="2478071"/>
          </a:xfrm>
        </p:spPr>
        <p:txBody>
          <a:bodyPr anchor="b">
            <a:normAutofit/>
          </a:bodyPr>
          <a:lstStyle>
            <a:lvl1pPr algn="l"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62" y="881091"/>
            <a:ext cx="4476841" cy="513765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880" y="3534946"/>
            <a:ext cx="2838673" cy="2479244"/>
          </a:xfrm>
        </p:spPr>
        <p:txBody>
          <a:bodyPr>
            <a:normAutofit/>
          </a:bodyPr>
          <a:lstStyle>
            <a:lvl1pPr marL="0" indent="0" algn="l">
              <a:buNone/>
              <a:defRPr sz="1764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86044" y="3534944"/>
            <a:ext cx="28338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262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43131" y="531728"/>
            <a:ext cx="4106372" cy="5678314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852" y="1245602"/>
            <a:ext cx="3794771" cy="2018727"/>
          </a:xfrm>
        </p:spPr>
        <p:txBody>
          <a:bodyPr anchor="b">
            <a:normAutofit/>
          </a:bodyPr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95816" y="1237916"/>
            <a:ext cx="2613706" cy="426369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8084" y="3469330"/>
            <a:ext cx="3789334" cy="2209682"/>
          </a:xfrm>
        </p:spPr>
        <p:txBody>
          <a:bodyPr>
            <a:normAutofit/>
          </a:bodyPr>
          <a:lstStyle>
            <a:lvl1pPr marL="0" indent="0" algn="l">
              <a:buNone/>
              <a:defRPr sz="1985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098" y="6032037"/>
            <a:ext cx="3803525" cy="3530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81112" y="351391"/>
            <a:ext cx="3802511" cy="35391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85498" y="3466698"/>
            <a:ext cx="37913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091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67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0250" y="881091"/>
            <a:ext cx="1289929" cy="513882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8083" y="881091"/>
            <a:ext cx="6199336" cy="5138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090249" y="881091"/>
            <a:ext cx="0" cy="5138822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213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363" y="884758"/>
            <a:ext cx="6570541" cy="2802634"/>
          </a:xfrm>
        </p:spPr>
        <p:txBody>
          <a:bodyPr bIns="0" anchor="b">
            <a:normAutofit/>
          </a:bodyPr>
          <a:lstStyle>
            <a:lvl1pPr algn="l">
              <a:defRPr sz="59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363" y="3894135"/>
            <a:ext cx="6570541" cy="107809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64" b="0" cap="all" baseline="0">
                <a:solidFill>
                  <a:schemeClr val="tx1"/>
                </a:solidFill>
              </a:defRPr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2362" y="363154"/>
            <a:ext cx="3609247" cy="34098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806" y="881089"/>
            <a:ext cx="937900" cy="55533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02363" y="3891198"/>
            <a:ext cx="65705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40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044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1936621"/>
            <a:ext cx="6568772" cy="2081989"/>
          </a:xfrm>
        </p:spPr>
        <p:txBody>
          <a:bodyPr anchor="b">
            <a:normAutofit/>
          </a:bodyPr>
          <a:lstStyle>
            <a:lvl1pPr algn="l"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4" y="4197389"/>
            <a:ext cx="6568772" cy="1117036"/>
          </a:xfrm>
        </p:spPr>
        <p:txBody>
          <a:bodyPr tIns="91440">
            <a:normAutofit/>
          </a:bodyPr>
          <a:lstStyle>
            <a:lvl1pPr marL="0" indent="0" algn="l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688082" y="4196053"/>
            <a:ext cx="65687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70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3" y="887615"/>
            <a:ext cx="7684821" cy="1168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082" y="2220924"/>
            <a:ext cx="3655532" cy="3790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7627" y="2220924"/>
            <a:ext cx="3655276" cy="379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849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886815"/>
            <a:ext cx="7684822" cy="11648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2" y="2227115"/>
            <a:ext cx="3655410" cy="88436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8082" y="3114543"/>
            <a:ext cx="3655410" cy="2916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7627" y="2230924"/>
            <a:ext cx="3655276" cy="88468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7627" y="3111478"/>
            <a:ext cx="3655276" cy="2908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09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5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3" y="887615"/>
            <a:ext cx="7684821" cy="1168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082" y="2220924"/>
            <a:ext cx="3655532" cy="3790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7627" y="2220924"/>
            <a:ext cx="3655276" cy="379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74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8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880" y="881090"/>
            <a:ext cx="2837014" cy="2478071"/>
          </a:xfrm>
        </p:spPr>
        <p:txBody>
          <a:bodyPr anchor="b">
            <a:normAutofit/>
          </a:bodyPr>
          <a:lstStyle>
            <a:lvl1pPr algn="l"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62" y="881091"/>
            <a:ext cx="4476841" cy="513765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880" y="3534946"/>
            <a:ext cx="2838673" cy="2479244"/>
          </a:xfrm>
        </p:spPr>
        <p:txBody>
          <a:bodyPr>
            <a:normAutofit/>
          </a:bodyPr>
          <a:lstStyle>
            <a:lvl1pPr marL="0" indent="0" algn="l">
              <a:buNone/>
              <a:defRPr sz="1764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86044" y="3534944"/>
            <a:ext cx="28338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43131" y="531728"/>
            <a:ext cx="4106372" cy="5678314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852" y="1245602"/>
            <a:ext cx="3794771" cy="2018727"/>
          </a:xfrm>
        </p:spPr>
        <p:txBody>
          <a:bodyPr anchor="b">
            <a:normAutofit/>
          </a:bodyPr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95816" y="1237916"/>
            <a:ext cx="2613706" cy="426369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8084" y="3469330"/>
            <a:ext cx="3789334" cy="2209682"/>
          </a:xfrm>
        </p:spPr>
        <p:txBody>
          <a:bodyPr>
            <a:normAutofit/>
          </a:bodyPr>
          <a:lstStyle>
            <a:lvl1pPr marL="0" indent="0" algn="l">
              <a:buNone/>
              <a:defRPr sz="1985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098" y="6032037"/>
            <a:ext cx="3803525" cy="3530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81112" y="351391"/>
            <a:ext cx="3802511" cy="35391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85498" y="3466698"/>
            <a:ext cx="37913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458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33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0250" y="881091"/>
            <a:ext cx="1289929" cy="513882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8083" y="881091"/>
            <a:ext cx="6199336" cy="5138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090249" y="881091"/>
            <a:ext cx="0" cy="5138822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52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2363" y="884758"/>
            <a:ext cx="6570541" cy="2802634"/>
          </a:xfrm>
        </p:spPr>
        <p:txBody>
          <a:bodyPr bIns="0" anchor="b">
            <a:normAutofit/>
          </a:bodyPr>
          <a:lstStyle>
            <a:lvl1pPr algn="l">
              <a:defRPr sz="59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2363" y="3894135"/>
            <a:ext cx="6570541" cy="107809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64" b="0" cap="all" baseline="0">
                <a:solidFill>
                  <a:schemeClr val="tx1"/>
                </a:solidFill>
              </a:defRPr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2362" y="363154"/>
            <a:ext cx="3609247" cy="34098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7806" y="881089"/>
            <a:ext cx="937900" cy="55533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802363" y="3891198"/>
            <a:ext cx="65705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206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209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1936621"/>
            <a:ext cx="6568772" cy="2081989"/>
          </a:xfrm>
        </p:spPr>
        <p:txBody>
          <a:bodyPr anchor="b">
            <a:normAutofit/>
          </a:bodyPr>
          <a:lstStyle>
            <a:lvl1pPr algn="l"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4" y="4197389"/>
            <a:ext cx="6568772" cy="1117036"/>
          </a:xfrm>
        </p:spPr>
        <p:txBody>
          <a:bodyPr tIns="91440">
            <a:normAutofit/>
          </a:bodyPr>
          <a:lstStyle>
            <a:lvl1pPr marL="0" indent="0" algn="l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688082" y="4196053"/>
            <a:ext cx="65687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079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3" y="887615"/>
            <a:ext cx="7684821" cy="11681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082" y="2220924"/>
            <a:ext cx="3655532" cy="37908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7627" y="2220924"/>
            <a:ext cx="3655276" cy="3790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611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886815"/>
            <a:ext cx="7684822" cy="11648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2" y="2227115"/>
            <a:ext cx="3655410" cy="88436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8082" y="3114543"/>
            <a:ext cx="3655410" cy="2916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7627" y="2230924"/>
            <a:ext cx="3655276" cy="88468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7627" y="3111478"/>
            <a:ext cx="3655276" cy="2908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5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082" y="886815"/>
            <a:ext cx="7684822" cy="11648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2" y="2227115"/>
            <a:ext cx="3655410" cy="88436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8082" y="3114543"/>
            <a:ext cx="3655410" cy="2916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7627" y="2230924"/>
            <a:ext cx="3655276" cy="88468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26" b="0" cap="all" baseline="0">
                <a:solidFill>
                  <a:schemeClr val="accent1"/>
                </a:solidFill>
              </a:defRPr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7627" y="3111478"/>
            <a:ext cx="3655276" cy="2908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12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5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5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880" y="881090"/>
            <a:ext cx="2837014" cy="2478071"/>
          </a:xfrm>
        </p:spPr>
        <p:txBody>
          <a:bodyPr anchor="b">
            <a:normAutofit/>
          </a:bodyPr>
          <a:lstStyle>
            <a:lvl1pPr algn="l"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62" y="881091"/>
            <a:ext cx="4476841" cy="513765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880" y="3534946"/>
            <a:ext cx="2838673" cy="2479244"/>
          </a:xfrm>
        </p:spPr>
        <p:txBody>
          <a:bodyPr>
            <a:normAutofit/>
          </a:bodyPr>
          <a:lstStyle>
            <a:lvl1pPr marL="0" indent="0" algn="l">
              <a:buNone/>
              <a:defRPr sz="1764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686044" y="3534944"/>
            <a:ext cx="28338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564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43131" y="531728"/>
            <a:ext cx="4106372" cy="5678314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852" y="1245602"/>
            <a:ext cx="3794771" cy="2018727"/>
          </a:xfrm>
        </p:spPr>
        <p:txBody>
          <a:bodyPr anchor="b">
            <a:normAutofit/>
          </a:bodyPr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95816" y="1237916"/>
            <a:ext cx="2613706" cy="426369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8084" y="3469330"/>
            <a:ext cx="3789334" cy="2209682"/>
          </a:xfrm>
        </p:spPr>
        <p:txBody>
          <a:bodyPr>
            <a:normAutofit/>
          </a:bodyPr>
          <a:lstStyle>
            <a:lvl1pPr marL="0" indent="0" algn="l">
              <a:buNone/>
              <a:defRPr sz="1985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098" y="6032037"/>
            <a:ext cx="3803525" cy="3530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81112" y="351391"/>
            <a:ext cx="3802511" cy="35391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85498" y="3466698"/>
            <a:ext cx="37913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550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37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90250" y="881091"/>
            <a:ext cx="1289929" cy="513882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8083" y="881091"/>
            <a:ext cx="6199336" cy="5138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090249" y="881091"/>
            <a:ext cx="0" cy="5138822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9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688083" y="2036928"/>
            <a:ext cx="768482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2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0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880" y="881090"/>
            <a:ext cx="2837014" cy="2478071"/>
          </a:xfrm>
        </p:spPr>
        <p:txBody>
          <a:bodyPr anchor="b">
            <a:normAutofit/>
          </a:bodyPr>
          <a:lstStyle>
            <a:lvl1pPr algn="l"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62" y="881091"/>
            <a:ext cx="4476841" cy="513765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2880" y="3534946"/>
            <a:ext cx="2838673" cy="2479244"/>
          </a:xfrm>
        </p:spPr>
        <p:txBody>
          <a:bodyPr>
            <a:normAutofit/>
          </a:bodyPr>
          <a:lstStyle>
            <a:lvl1pPr marL="0" indent="0" algn="l">
              <a:buNone/>
              <a:defRPr sz="1764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686044" y="3534944"/>
            <a:ext cx="28338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11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43131" y="531728"/>
            <a:ext cx="4106372" cy="5678314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852" y="1245602"/>
            <a:ext cx="3794771" cy="2018727"/>
          </a:xfrm>
        </p:spPr>
        <p:txBody>
          <a:bodyPr anchor="b">
            <a:normAutofit/>
          </a:bodyPr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95816" y="1237916"/>
            <a:ext cx="2613706" cy="4263699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8084" y="3469330"/>
            <a:ext cx="3789334" cy="2209682"/>
          </a:xfrm>
        </p:spPr>
        <p:txBody>
          <a:bodyPr>
            <a:normAutofit/>
          </a:bodyPr>
          <a:lstStyle>
            <a:lvl1pPr marL="0" indent="0" algn="l">
              <a:buNone/>
              <a:defRPr sz="1985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098" y="6032037"/>
            <a:ext cx="3803525" cy="3530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81112" y="351391"/>
            <a:ext cx="3802511" cy="35391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685498" y="3466698"/>
            <a:ext cx="37913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43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907"/>
            <a:ext cx="10693400" cy="449880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721710"/>
            <a:ext cx="10693401" cy="8543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728187"/>
            <a:ext cx="10693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8083" y="887207"/>
            <a:ext cx="7684821" cy="1157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3" y="2222906"/>
            <a:ext cx="7684821" cy="380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3317" y="364325"/>
            <a:ext cx="2769586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8082" y="363154"/>
            <a:ext cx="4717544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367" y="881089"/>
            <a:ext cx="930581" cy="5553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088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0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52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2100" indent="-252100" algn="l" defTabSz="756300" rtl="0" eaLnBrk="1" latinLnBrk="0" hangingPunct="1">
        <a:lnSpc>
          <a:spcPct val="120000"/>
        </a:lnSpc>
        <a:spcBef>
          <a:spcPts val="110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0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563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605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647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4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689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907"/>
            <a:ext cx="10693400" cy="449880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721710"/>
            <a:ext cx="10693401" cy="8543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728187"/>
            <a:ext cx="10693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8083" y="887207"/>
            <a:ext cx="7684821" cy="1157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3" y="2222906"/>
            <a:ext cx="7684821" cy="380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3317" y="364325"/>
            <a:ext cx="2769586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8082" y="363154"/>
            <a:ext cx="4717544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367" y="881089"/>
            <a:ext cx="930581" cy="5553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088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3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52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2100" indent="-252100" algn="l" defTabSz="756300" rtl="0" eaLnBrk="1" latinLnBrk="0" hangingPunct="1">
        <a:lnSpc>
          <a:spcPct val="120000"/>
        </a:lnSpc>
        <a:spcBef>
          <a:spcPts val="110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0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563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605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647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4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689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907"/>
            <a:ext cx="10693400" cy="449880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721710"/>
            <a:ext cx="10693401" cy="8543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728187"/>
            <a:ext cx="10693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8083" y="887207"/>
            <a:ext cx="7684821" cy="1157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3" y="2222906"/>
            <a:ext cx="7684821" cy="380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3317" y="364325"/>
            <a:ext cx="2769586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8082" y="363154"/>
            <a:ext cx="4717544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367" y="881089"/>
            <a:ext cx="930581" cy="5553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088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52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2100" indent="-252100" algn="l" defTabSz="756300" rtl="0" eaLnBrk="1" latinLnBrk="0" hangingPunct="1">
        <a:lnSpc>
          <a:spcPct val="120000"/>
        </a:lnSpc>
        <a:spcBef>
          <a:spcPts val="110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0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563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605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647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4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689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907"/>
            <a:ext cx="10693400" cy="449880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721710"/>
            <a:ext cx="10693401" cy="8543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728187"/>
            <a:ext cx="10693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8083" y="887207"/>
            <a:ext cx="7684821" cy="1157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3" y="2222906"/>
            <a:ext cx="7684821" cy="380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3317" y="364325"/>
            <a:ext cx="2769586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8082" y="363154"/>
            <a:ext cx="4717544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367" y="881089"/>
            <a:ext cx="930581" cy="5553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088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5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52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2100" indent="-252100" algn="l" defTabSz="756300" rtl="0" eaLnBrk="1" latinLnBrk="0" hangingPunct="1">
        <a:lnSpc>
          <a:spcPct val="120000"/>
        </a:lnSpc>
        <a:spcBef>
          <a:spcPts val="110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0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563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605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647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4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689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22907"/>
            <a:ext cx="10693400" cy="449880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721710"/>
            <a:ext cx="10693401" cy="8543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728187"/>
            <a:ext cx="106934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8083" y="887207"/>
            <a:ext cx="7684821" cy="1157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083" y="2222906"/>
            <a:ext cx="7684821" cy="380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3317" y="364325"/>
            <a:ext cx="2769586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8082" y="363154"/>
            <a:ext cx="4717544" cy="34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0367" y="881089"/>
            <a:ext cx="930581" cy="55533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088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B71E42"/>
                </a:solidFill>
              </a:rPr>
              <a:pPr/>
              <a:t>‹#›</a:t>
            </a:fld>
            <a:endParaRPr lang="en-US">
              <a:solidFill>
                <a:srgbClr val="B71E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0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52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2100" indent="-252100" algn="l" defTabSz="756300" rtl="0" eaLnBrk="1" latinLnBrk="0" hangingPunct="1">
        <a:lnSpc>
          <a:spcPct val="120000"/>
        </a:lnSpc>
        <a:spcBef>
          <a:spcPts val="110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06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563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60500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6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647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44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68901" indent="-252100" algn="l" defTabSz="7563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120000"/>
        </a:lnSpc>
        <a:spcBef>
          <a:spcPts val="551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52/advan.00123.2019" TargetMode="External"/><Relationship Id="rId2" Type="http://schemas.openxmlformats.org/officeDocument/2006/relationships/hyperlink" Target="https://doi.org/10.1016/j.cegh.2023.10147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lideshow/seminar-clinical-evaluation/247788081" TargetMode="External"/><Relationship Id="rId2" Type="http://schemas.openxmlformats.org/officeDocument/2006/relationships/hyperlink" Target="https://www.slideshare.net/slideshow/evaluation-methods-in-clinical-teaching-pptx/27155456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ln.org/education/teaching-resources/professional-development-programsteaching-resourcesace-all/ace-s/unfolding-cases" TargetMode="External"/><Relationship Id="rId4" Type="http://schemas.openxmlformats.org/officeDocument/2006/relationships/hyperlink" Target="https://www.slideshare.net/tanojpatidar/clinical-evaluation-metho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908" y="850899"/>
            <a:ext cx="1387992" cy="10216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9080500" y="962025"/>
            <a:ext cx="1142591" cy="10216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64676" y="1266779"/>
            <a:ext cx="6220460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Times New Roman"/>
                <a:cs typeface="Times New Roman"/>
              </a:rPr>
              <a:t>Evaluation</a:t>
            </a:r>
            <a:r>
              <a:rPr sz="2000" b="1" spc="1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&amp;</a:t>
            </a:r>
            <a:r>
              <a:rPr sz="2000" b="1" spc="1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Clinical</a:t>
            </a:r>
            <a:r>
              <a:rPr sz="2000" b="1" spc="-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Assessment</a:t>
            </a:r>
            <a:r>
              <a:rPr sz="2000" b="1" spc="11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in</a:t>
            </a:r>
            <a:r>
              <a:rPr sz="2000" b="1" spc="12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Nursing</a:t>
            </a:r>
            <a:r>
              <a:rPr sz="2000" b="1" spc="114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Education</a:t>
            </a:r>
            <a:endParaRPr sz="2000" dirty="0">
              <a:latin typeface="Times New Roman"/>
              <a:cs typeface="Times New Roman"/>
            </a:endParaRPr>
          </a:p>
          <a:p>
            <a:pPr marL="440055" algn="ctr">
              <a:lnSpc>
                <a:spcPct val="100000"/>
              </a:lnSpc>
            </a:pPr>
            <a:r>
              <a:rPr sz="2000" b="1" spc="-10" dirty="0">
                <a:latin typeface="Times New Roman"/>
                <a:cs typeface="Times New Roman"/>
              </a:rPr>
              <a:t>02808</a:t>
            </a:r>
            <a:endParaRPr sz="2000" dirty="0">
              <a:latin typeface="Times New Roman"/>
              <a:cs typeface="Times New Roman"/>
            </a:endParaRPr>
          </a:p>
          <a:p>
            <a:pPr marL="440055" algn="ctr">
              <a:lnSpc>
                <a:spcPts val="2360"/>
              </a:lnSpc>
              <a:spcBef>
                <a:spcPts val="120"/>
              </a:spcBef>
            </a:pPr>
            <a:r>
              <a:rPr sz="2000" b="1" dirty="0">
                <a:latin typeface="Times New Roman"/>
                <a:cs typeface="Times New Roman"/>
              </a:rPr>
              <a:t>Doctorate</a:t>
            </a:r>
            <a:r>
              <a:rPr sz="2000" b="1" spc="2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Program</a:t>
            </a:r>
            <a:r>
              <a:rPr sz="2000" b="1" spc="29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2ndSemester202</a:t>
            </a:r>
            <a:r>
              <a:rPr lang="ar-EG" sz="2000" b="1" dirty="0">
                <a:latin typeface="Times New Roman"/>
                <a:cs typeface="Times New Roman"/>
              </a:rPr>
              <a:t>4</a:t>
            </a:r>
            <a:r>
              <a:rPr sz="2000" b="1" dirty="0">
                <a:latin typeface="Times New Roman"/>
                <a:cs typeface="Times New Roman"/>
              </a:rPr>
              <a:t>-</a:t>
            </a:r>
            <a:r>
              <a:rPr sz="2000" b="1" spc="-20" dirty="0">
                <a:latin typeface="Times New Roman"/>
                <a:cs typeface="Times New Roman"/>
              </a:rPr>
              <a:t>202</a:t>
            </a:r>
            <a:r>
              <a:rPr lang="ar-EG" sz="2000" b="1" spc="-20" dirty="0">
                <a:latin typeface="Times New Roman"/>
                <a:cs typeface="Times New Roman"/>
              </a:rPr>
              <a:t>5</a:t>
            </a:r>
            <a:endParaRPr lang="en-US" sz="2000" b="1" spc="-20" dirty="0">
              <a:latin typeface="Times New Roman"/>
              <a:cs typeface="Times New Roman"/>
            </a:endParaRPr>
          </a:p>
          <a:p>
            <a:pPr marL="440055" algn="ctr">
              <a:lnSpc>
                <a:spcPts val="2360"/>
              </a:lnSpc>
              <a:spcBef>
                <a:spcPts val="12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240029">
              <a:lnSpc>
                <a:spcPts val="4880"/>
              </a:lnSpc>
            </a:pPr>
            <a:r>
              <a:rPr sz="4100" dirty="0">
                <a:solidFill>
                  <a:srgbClr val="FF0000"/>
                </a:solidFill>
                <a:latin typeface="Calibri"/>
                <a:cs typeface="Calibri"/>
              </a:rPr>
              <a:t>Clinical</a:t>
            </a:r>
            <a:r>
              <a:rPr sz="4100" spc="-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dirty="0">
                <a:solidFill>
                  <a:srgbClr val="FF0000"/>
                </a:solidFill>
                <a:latin typeface="Calibri"/>
                <a:cs typeface="Calibri"/>
              </a:rPr>
              <a:t>Evaluation</a:t>
            </a:r>
            <a:r>
              <a:rPr sz="4100" spc="-1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spc="-10" dirty="0">
                <a:solidFill>
                  <a:srgbClr val="FF0000"/>
                </a:solidFill>
                <a:latin typeface="Calibri"/>
                <a:cs typeface="Calibri"/>
              </a:rPr>
              <a:t>Methods</a:t>
            </a:r>
            <a:endParaRPr sz="41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8666" y="3726595"/>
            <a:ext cx="3012020" cy="1909497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Prepared</a:t>
            </a:r>
            <a:r>
              <a:rPr sz="2400" b="1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r>
              <a:rPr sz="2400" b="1" spc="-25" dirty="0">
                <a:latin typeface="Times New Roman"/>
                <a:cs typeface="Times New Roman"/>
              </a:rPr>
              <a:t>:</a:t>
            </a:r>
            <a:endParaRPr lang="ar-EG" sz="2000" b="1" spc="-2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ar-EG" sz="2000" b="1" spc="-25" dirty="0" err="1">
                <a:latin typeface="Times New Roman"/>
                <a:cs typeface="Times New Roman"/>
              </a:rPr>
              <a:t>Shimaa</a:t>
            </a:r>
            <a:r>
              <a:rPr lang="ar-EG" sz="2000" b="1" spc="-25" dirty="0">
                <a:latin typeface="Times New Roman"/>
                <a:cs typeface="Times New Roman"/>
              </a:rPr>
              <a:t> </a:t>
            </a:r>
            <a:r>
              <a:rPr lang="ar-EG" sz="2000" b="1" spc="-25" dirty="0" err="1">
                <a:latin typeface="Times New Roman"/>
                <a:cs typeface="Times New Roman"/>
              </a:rPr>
              <a:t>Awad</a:t>
            </a:r>
            <a:r>
              <a:rPr lang="ar-EG" sz="2000" b="1" spc="-25" dirty="0"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ar-EG" sz="2000" b="1" spc="-25" dirty="0" err="1">
                <a:latin typeface="Times New Roman"/>
                <a:cs typeface="Times New Roman"/>
              </a:rPr>
              <a:t>Samar</a:t>
            </a:r>
            <a:r>
              <a:rPr lang="ar-EG" sz="2000" b="1" spc="-25" dirty="0">
                <a:latin typeface="Times New Roman"/>
                <a:cs typeface="Times New Roman"/>
              </a:rPr>
              <a:t> </a:t>
            </a:r>
            <a:r>
              <a:rPr lang="ar-EG" sz="2000" b="1" spc="-25" dirty="0" err="1">
                <a:latin typeface="Times New Roman"/>
                <a:cs typeface="Times New Roman"/>
              </a:rPr>
              <a:t>Rady</a:t>
            </a:r>
            <a:r>
              <a:rPr lang="ar-EG" sz="2000" b="1" spc="-25" dirty="0"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ar-EG" sz="2000" b="1" spc="-25" dirty="0">
                <a:latin typeface="Times New Roman"/>
                <a:cs typeface="Times New Roman"/>
              </a:rPr>
              <a:t>Shereen </a:t>
            </a:r>
            <a:r>
              <a:rPr lang="en-US" sz="2000" b="1" spc="-25" dirty="0">
                <a:latin typeface="Times New Roman"/>
                <a:cs typeface="Times New Roman"/>
              </a:rPr>
              <a:t>Mohamed </a:t>
            </a:r>
            <a:r>
              <a:rPr lang="en-US" sz="2000" b="1" spc="-25" dirty="0" err="1">
                <a:latin typeface="Times New Roman"/>
                <a:cs typeface="Times New Roman"/>
              </a:rPr>
              <a:t>Sobhy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0101" y="3903837"/>
            <a:ext cx="3312160" cy="169926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Under</a:t>
            </a:r>
            <a:r>
              <a:rPr sz="2000" b="1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supervision</a:t>
            </a:r>
            <a:r>
              <a:rPr sz="2000" b="1" spc="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of:</a:t>
            </a:r>
            <a:endParaRPr sz="2000" dirty="0">
              <a:latin typeface="Times New Roman"/>
              <a:cs typeface="Times New Roman"/>
            </a:endParaRPr>
          </a:p>
          <a:p>
            <a:pPr marL="12700" marR="267335">
              <a:lnSpc>
                <a:spcPts val="3310"/>
              </a:lnSpc>
              <a:spcBef>
                <a:spcPts val="240"/>
              </a:spcBef>
            </a:pPr>
            <a:r>
              <a:rPr sz="2000" b="1" dirty="0">
                <a:latin typeface="Times New Roman"/>
                <a:cs typeface="Times New Roman"/>
              </a:rPr>
              <a:t>Prof.</a:t>
            </a:r>
            <a:r>
              <a:rPr sz="2000" b="1" spc="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Dr/</a:t>
            </a:r>
            <a:r>
              <a:rPr sz="2000" b="1" spc="6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Effat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Mohammed </a:t>
            </a:r>
            <a:r>
              <a:rPr sz="2000" b="1" dirty="0">
                <a:latin typeface="Times New Roman"/>
                <a:cs typeface="Times New Roman"/>
              </a:rPr>
              <a:t>Prof.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Dr/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Enas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Times New Roman"/>
                <a:cs typeface="Times New Roman"/>
              </a:rPr>
              <a:t>Helmy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000" b="1" dirty="0">
                <a:latin typeface="Times New Roman"/>
                <a:cs typeface="Times New Roman"/>
              </a:rPr>
              <a:t>Prof.</a:t>
            </a:r>
            <a:r>
              <a:rPr sz="2000" b="1" spc="7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Dr/</a:t>
            </a:r>
            <a:r>
              <a:rPr sz="2000" b="1" spc="8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Heba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Ahmed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0901" y="809625"/>
            <a:ext cx="8522004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</a:t>
            </a:r>
            <a:r>
              <a:rPr lang="en-US" sz="3200" b="1" cap="none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3200" b="1" cap="none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en-US" sz="3200" b="1" cap="none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ar-EG" sz="32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  <a:endParaRPr lang="en-US" sz="3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2826" y="2054393"/>
            <a:ext cx="9624473" cy="3460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740" marR="139700" indent="-193675">
              <a:lnSpc>
                <a:spcPct val="149200"/>
              </a:lnSpc>
              <a:spcBef>
                <a:spcPts val="9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Fourth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either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formative 	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summative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evaluation.</a:t>
            </a:r>
            <a:endParaRPr sz="2400" dirty="0">
              <a:latin typeface="Times New Roman"/>
              <a:cs typeface="Times New Roman"/>
            </a:endParaRPr>
          </a:p>
          <a:p>
            <a:pPr marL="205740" marR="5080" indent="-193675">
              <a:lnSpc>
                <a:spcPct val="149200"/>
              </a:lnSpc>
              <a:spcBef>
                <a:spcPts val="81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Formative</a:t>
            </a:r>
            <a:r>
              <a:rPr sz="24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focus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progression</a:t>
            </a:r>
            <a:r>
              <a:rPr sz="2400" spc="-10" dirty="0">
                <a:latin typeface="Times New Roman"/>
                <a:cs typeface="Times New Roman"/>
              </a:rPr>
              <a:t> 	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meeting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goals.</a:t>
            </a:r>
            <a:endParaRPr sz="2400" dirty="0">
              <a:latin typeface="Times New Roman"/>
              <a:cs typeface="Times New Roman"/>
            </a:endParaRPr>
          </a:p>
          <a:p>
            <a:pPr marL="205740" marR="334010" indent="-193675">
              <a:lnSpc>
                <a:spcPct val="147500"/>
              </a:lnSpc>
              <a:spcBef>
                <a:spcPts val="86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Summative</a:t>
            </a:r>
            <a:r>
              <a:rPr sz="24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establishes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whether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met </a:t>
            </a:r>
            <a:r>
              <a:rPr sz="2400" dirty="0">
                <a:latin typeface="Times New Roman"/>
                <a:cs typeface="Times New Roman"/>
              </a:rPr>
              <a:t>those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goals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competent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end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rotation</a:t>
            </a:r>
            <a:r>
              <a:rPr sz="2400" spc="-10" dirty="0">
                <a:latin typeface="Times New Roman"/>
                <a:cs typeface="Times New Roman"/>
              </a:rPr>
              <a:t>, 	</a:t>
            </a:r>
            <a:r>
              <a:rPr sz="2400" dirty="0">
                <a:latin typeface="Times New Roman"/>
                <a:cs typeface="Times New Roman"/>
              </a:rPr>
              <a:t>course,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semester.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0901" y="887207"/>
            <a:ext cx="852200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</a:t>
            </a:r>
            <a:r>
              <a:rPr lang="en-US" sz="3200" b="1" cap="none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3200" b="1" cap="none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en-US" sz="3200" b="1" cap="none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ar-EG" sz="32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  <a:endParaRPr lang="en-US" sz="3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8380" y="2230928"/>
            <a:ext cx="9791320" cy="394313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05740" marR="100965" indent="-193675">
              <a:lnSpc>
                <a:spcPts val="2620"/>
              </a:lnSpc>
              <a:spcBef>
                <a:spcPts val="40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Fifth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before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finalizing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protocol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clinical </a:t>
            </a:r>
            <a:r>
              <a:rPr sz="2400" dirty="0">
                <a:latin typeface="Times New Roman"/>
                <a:cs typeface="Times New Roman"/>
              </a:rPr>
              <a:t>performance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course:</a:t>
            </a:r>
            <a:endParaRPr sz="2400" dirty="0">
              <a:latin typeface="Times New Roman"/>
              <a:cs typeface="Times New Roman"/>
            </a:endParaRPr>
          </a:p>
          <a:p>
            <a:pPr marL="402590" marR="5080" indent="-390525">
              <a:lnSpc>
                <a:spcPct val="148100"/>
              </a:lnSpc>
              <a:tabLst>
                <a:tab pos="472440" algn="l"/>
              </a:tabLst>
            </a:pPr>
            <a:r>
              <a:rPr sz="2400" dirty="0">
                <a:latin typeface="Times New Roman"/>
                <a:cs typeface="Times New Roman"/>
              </a:rPr>
              <a:t>	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should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review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purpose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each </a:t>
            </a:r>
            <a:r>
              <a:rPr sz="2400" dirty="0">
                <a:latin typeface="Times New Roman"/>
                <a:cs typeface="Times New Roman"/>
              </a:rPr>
              <a:t>assignment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completed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practice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should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decide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how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many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assignments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will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spc="-10" dirty="0">
                <a:latin typeface="Times New Roman"/>
                <a:cs typeface="Times New Roman"/>
              </a:rPr>
              <a:t>course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lang="ar-EG" sz="2000" spc="-10" dirty="0">
              <a:latin typeface="Calibri"/>
              <a:cs typeface="Calibri"/>
            </a:endParaRPr>
          </a:p>
          <a:p>
            <a:pPr marL="402590" marR="5080" indent="-390525">
              <a:lnSpc>
                <a:spcPct val="148100"/>
              </a:lnSpc>
              <a:buFont typeface="Arial" panose="020B0604020202020204" pitchFamily="34" charset="0"/>
              <a:buChar char="•"/>
              <a:tabLst>
                <a:tab pos="472440" algn="l"/>
              </a:tabLst>
            </a:pPr>
            <a:r>
              <a:rPr lang="ar-EG" sz="2400" b="1" spc="-10" dirty="0" err="1">
                <a:solidFill>
                  <a:srgbClr val="FF0000"/>
                </a:solidFill>
                <a:latin typeface="Calibri"/>
                <a:cs typeface="Calibri"/>
              </a:rPr>
              <a:t>Sixth</a:t>
            </a:r>
            <a:r>
              <a:rPr lang="ar-EG" sz="2400" spc="-10" dirty="0">
                <a:latin typeface="Calibri"/>
                <a:cs typeface="Calibri"/>
              </a:rPr>
              <a:t>, </a:t>
            </a:r>
            <a:r>
              <a:rPr lang="ar-EG" sz="2400" spc="-10" dirty="0" err="1">
                <a:latin typeface="Calibri"/>
                <a:cs typeface="Calibri"/>
              </a:rPr>
              <a:t>in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deciding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how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to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evaluate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clinical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performance</a:t>
            </a:r>
            <a:r>
              <a:rPr lang="ar-EG" sz="2400" spc="-10" dirty="0">
                <a:latin typeface="Calibri"/>
                <a:cs typeface="Calibri"/>
              </a:rPr>
              <a:t>, </a:t>
            </a:r>
            <a:r>
              <a:rPr lang="ar-EG" sz="2400" spc="-10" dirty="0" err="1">
                <a:latin typeface="Calibri"/>
                <a:cs typeface="Calibri"/>
              </a:rPr>
              <a:t>the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teachershould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consider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the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time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needed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to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complete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the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evaluation</a:t>
            </a:r>
            <a:r>
              <a:rPr lang="ar-EG" sz="2400" spc="-10" dirty="0">
                <a:latin typeface="Calibri"/>
                <a:cs typeface="Calibri"/>
              </a:rPr>
              <a:t>, provide </a:t>
            </a:r>
            <a:r>
              <a:rPr lang="ar-EG" sz="2400" spc="-10" dirty="0" err="1">
                <a:latin typeface="Calibri"/>
                <a:cs typeface="Calibri"/>
              </a:rPr>
              <a:t>feedback</a:t>
            </a:r>
            <a:r>
              <a:rPr lang="ar-EG" sz="2400" spc="-10" dirty="0">
                <a:latin typeface="Calibri"/>
                <a:cs typeface="Calibri"/>
              </a:rPr>
              <a:t>, </a:t>
            </a:r>
            <a:r>
              <a:rPr lang="ar-EG" sz="2400" spc="-10" dirty="0" err="1">
                <a:latin typeface="Calibri"/>
                <a:cs typeface="Calibri"/>
              </a:rPr>
              <a:t>and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grade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the</a:t>
            </a:r>
            <a:r>
              <a:rPr lang="ar-EG" sz="2400" spc="-10" dirty="0">
                <a:latin typeface="Calibri"/>
                <a:cs typeface="Calibri"/>
              </a:rPr>
              <a:t> </a:t>
            </a:r>
            <a:r>
              <a:rPr lang="ar-EG" sz="2400" spc="-10" dirty="0" err="1">
                <a:latin typeface="Calibri"/>
                <a:cs typeface="Calibri"/>
              </a:rPr>
              <a:t>assignment</a:t>
            </a:r>
            <a:r>
              <a:rPr lang="ar-EG"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E5EA1EA-A2E7-F126-C167-DBCC4F0D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/>
            <a:r>
              <a:rPr lang="ar-EG" sz="3200" b="1" dirty="0" err="1"/>
              <a:t>Classification</a:t>
            </a:r>
            <a:r>
              <a:rPr lang="ar-EG" sz="3200" b="1" dirty="0"/>
              <a:t> </a:t>
            </a:r>
            <a:r>
              <a:rPr lang="ar-EG" sz="3200" b="1" dirty="0" err="1"/>
              <a:t>of</a:t>
            </a:r>
            <a:r>
              <a:rPr lang="ar-EG" sz="3200" b="1" dirty="0"/>
              <a:t> </a:t>
            </a:r>
            <a:r>
              <a:rPr lang="ar-EG" sz="3200" b="1" dirty="0" err="1"/>
              <a:t>clinical</a:t>
            </a:r>
            <a:r>
              <a:rPr lang="ar-EG" sz="3200" b="1" dirty="0"/>
              <a:t> </a:t>
            </a:r>
            <a:r>
              <a:rPr lang="ar-EG" sz="3200" b="1" dirty="0" err="1"/>
              <a:t>evaluation</a:t>
            </a:r>
            <a:r>
              <a:rPr lang="ar-EG" sz="3200" b="1" dirty="0"/>
              <a:t> </a:t>
            </a:r>
            <a:r>
              <a:rPr lang="ar-EG" sz="3200" b="1" dirty="0" err="1"/>
              <a:t>methods</a:t>
            </a:r>
            <a:endParaRPr lang="ar-EG" sz="3200" b="1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A31E824-D18E-C494-0719-F977E1EED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528" y="2222907"/>
            <a:ext cx="5595376" cy="775304"/>
          </a:xfrm>
        </p:spPr>
        <p:txBody>
          <a:bodyPr/>
          <a:lstStyle/>
          <a:p>
            <a:r>
              <a:rPr lang="ar-EG" dirty="0" err="1"/>
              <a:t>Classification</a:t>
            </a:r>
            <a:r>
              <a:rPr lang="ar-EG" dirty="0"/>
              <a:t> </a:t>
            </a:r>
            <a:r>
              <a:rPr lang="ar-EG" dirty="0" err="1"/>
              <a:t>of</a:t>
            </a:r>
            <a:r>
              <a:rPr lang="ar-EG" dirty="0"/>
              <a:t> </a:t>
            </a:r>
            <a:r>
              <a:rPr lang="ar-EG" dirty="0" err="1"/>
              <a:t>clinical</a:t>
            </a:r>
            <a:r>
              <a:rPr lang="ar-EG" dirty="0"/>
              <a:t> </a:t>
            </a:r>
            <a:r>
              <a:rPr lang="ar-EG" dirty="0" err="1"/>
              <a:t>evaluation</a:t>
            </a:r>
            <a:r>
              <a:rPr lang="ar-EG" dirty="0"/>
              <a:t> </a:t>
            </a:r>
            <a:r>
              <a:rPr lang="ar-EG" dirty="0" err="1"/>
              <a:t>methods</a:t>
            </a:r>
            <a:endParaRPr lang="ar-EG" dirty="0"/>
          </a:p>
        </p:txBody>
      </p:sp>
      <p:pic>
        <p:nvPicPr>
          <p:cNvPr id="6" name="Picture 1165">
            <a:extLst>
              <a:ext uri="{FF2B5EF4-FFF2-40B4-BE49-F238E27FC236}">
                <a16:creationId xmlns:a16="http://schemas.microsoft.com/office/drawing/2014/main" xmlns="" id="{E9D886AC-72EA-3E4B-F79B-A77CAD03C0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2405" y="3781425"/>
            <a:ext cx="10500995" cy="1852930"/>
          </a:xfrm>
          <a:prstGeom prst="rect">
            <a:avLst/>
          </a:prstGeom>
        </p:spPr>
      </p:pic>
      <p:pic>
        <p:nvPicPr>
          <p:cNvPr id="9" name="Picture 1167">
            <a:extLst>
              <a:ext uri="{FF2B5EF4-FFF2-40B4-BE49-F238E27FC236}">
                <a16:creationId xmlns:a16="http://schemas.microsoft.com/office/drawing/2014/main" xmlns="" id="{02722F4E-9B59-46F8-86F5-08BF3F4408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42832" y="2222908"/>
            <a:ext cx="6781685" cy="13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2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43814" y="2562225"/>
            <a:ext cx="8284286" cy="165036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205740" marR="5080" indent="-193675">
              <a:lnSpc>
                <a:spcPct val="147500"/>
              </a:lnSpc>
              <a:spcBef>
                <a:spcPts val="14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predominant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strategy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evaluating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clinical </a:t>
            </a:r>
            <a:r>
              <a:rPr sz="2400" dirty="0">
                <a:latin typeface="Times New Roman"/>
                <a:cs typeface="Times New Roman"/>
              </a:rPr>
              <a:t>performance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observing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practice, 	</a:t>
            </a:r>
            <a:r>
              <a:rPr sz="2400" dirty="0">
                <a:latin typeface="Times New Roman"/>
                <a:cs typeface="Times New Roman"/>
              </a:rPr>
              <a:t>simulation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laboratories,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other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settings.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2419" y="4641852"/>
            <a:ext cx="4208579" cy="2063747"/>
          </a:xfrm>
          <a:prstGeom prst="rect">
            <a:avLst/>
          </a:prstGeom>
        </p:spPr>
      </p:pic>
      <p:pic>
        <p:nvPicPr>
          <p:cNvPr id="7" name="Picture 34">
            <a:extLst>
              <a:ext uri="{FF2B5EF4-FFF2-40B4-BE49-F238E27FC236}">
                <a16:creationId xmlns:a16="http://schemas.microsoft.com/office/drawing/2014/main" xmlns="" id="{3C2460F8-8589-230F-7B0C-6B26C00D73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32419" y="4212590"/>
            <a:ext cx="4535198" cy="3472354"/>
          </a:xfrm>
          <a:prstGeom prst="rect">
            <a:avLst/>
          </a:prstGeom>
        </p:spPr>
      </p:pic>
      <p:sp>
        <p:nvSpPr>
          <p:cNvPr id="6" name="عنوان 5">
            <a:extLst>
              <a:ext uri="{FF2B5EF4-FFF2-40B4-BE49-F238E27FC236}">
                <a16:creationId xmlns:a16="http://schemas.microsoft.com/office/drawing/2014/main" xmlns="" id="{4C031C61-0CF8-5281-0A16-6F5E40EB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22" y="857251"/>
            <a:ext cx="7684821" cy="1157073"/>
          </a:xfrm>
        </p:spPr>
        <p:txBody>
          <a:bodyPr>
            <a:normAutofit/>
          </a:bodyPr>
          <a:lstStyle/>
          <a:p>
            <a:r>
              <a:rPr lang="ar-EG" sz="3200" b="1" dirty="0"/>
              <a:t>Observational </a:t>
            </a:r>
            <a:r>
              <a:rPr lang="ar-EG" sz="3200" b="1" dirty="0" err="1"/>
              <a:t>Techniques</a:t>
            </a:r>
            <a:endParaRPr lang="ar-EG" sz="3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83C6C3D-27E5-523A-C70F-81638A8E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Picture 1" descr="061-evaluation-methods-in-clinical-teaching-pptx-61-2048.jpg">
            <a:extLst>
              <a:ext uri="{FF2B5EF4-FFF2-40B4-BE49-F238E27FC236}">
                <a16:creationId xmlns:a16="http://schemas.microsoft.com/office/drawing/2014/main" xmlns="" id="{DC6C9DF4-DF54-6EFA-8C95-9CE702C8B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2954" y="487073"/>
            <a:ext cx="11344064" cy="54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04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2208" y="1684562"/>
            <a:ext cx="10123692" cy="4440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04" marR="920750" indent="-193040">
              <a:lnSpc>
                <a:spcPct val="154000"/>
              </a:lnSpc>
              <a:spcBef>
                <a:spcPts val="100"/>
              </a:spcBef>
              <a:buFont typeface="Arial MT"/>
              <a:buChar char="•"/>
              <a:tabLst>
                <a:tab pos="207645" algn="l"/>
              </a:tabLst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Observation</a:t>
            </a:r>
            <a:r>
              <a:rPr sz="2000" b="1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is</a:t>
            </a:r>
            <a:r>
              <a:rPr sz="2000" b="1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widely</a:t>
            </a:r>
            <a:r>
              <a:rPr sz="2000" b="1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used,</a:t>
            </a:r>
            <a:r>
              <a:rPr sz="2000" b="1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there</a:t>
            </a:r>
            <a:r>
              <a:rPr sz="2000" b="1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are</a:t>
            </a:r>
            <a:r>
              <a:rPr sz="2000" b="1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threats</a:t>
            </a:r>
            <a:r>
              <a:rPr sz="2000" b="1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2000" b="1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its</a:t>
            </a:r>
            <a:r>
              <a:rPr sz="2000" b="1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validity</a:t>
            </a:r>
            <a:r>
              <a:rPr sz="2000" b="1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2000" b="1" u="sng" spc="-25" dirty="0">
                <a:latin typeface="Calibri"/>
                <a:cs typeface="Calibri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reliability:</a:t>
            </a:r>
            <a:endParaRPr sz="2000" u="sng" dirty="0">
              <a:latin typeface="Calibri"/>
              <a:cs typeface="Calibri"/>
            </a:endParaRPr>
          </a:p>
          <a:p>
            <a:pPr marL="70485" marR="429895" indent="-58419">
              <a:lnSpc>
                <a:spcPct val="187000"/>
              </a:lnSpc>
              <a:spcBef>
                <a:spcPts val="20"/>
              </a:spcBef>
              <a:buAutoNum type="arabicPlain"/>
              <a:tabLst>
                <a:tab pos="70485" algn="l"/>
                <a:tab pos="280670" algn="l"/>
              </a:tabLst>
            </a:pPr>
            <a:r>
              <a:rPr sz="2000" dirty="0">
                <a:latin typeface="Calibri"/>
                <a:cs typeface="Calibri"/>
              </a:rPr>
              <a:t>	Observations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students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may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influenced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teacher’s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values, </a:t>
            </a:r>
            <a:r>
              <a:rPr sz="2000" dirty="0">
                <a:latin typeface="Calibri"/>
                <a:cs typeface="Calibri"/>
              </a:rPr>
              <a:t>attitudes,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biases.</a:t>
            </a:r>
            <a:endParaRPr sz="2000" dirty="0">
              <a:latin typeface="Calibri"/>
              <a:cs typeface="Calibri"/>
            </a:endParaRPr>
          </a:p>
          <a:p>
            <a:pPr marL="281305" indent="-268605">
              <a:lnSpc>
                <a:spcPct val="100000"/>
              </a:lnSpc>
              <a:spcBef>
                <a:spcPts val="2115"/>
              </a:spcBef>
              <a:buAutoNum type="arabicPlain"/>
              <a:tabLst>
                <a:tab pos="281305" algn="l"/>
              </a:tabLst>
            </a:pPr>
            <a:r>
              <a:rPr sz="2000" dirty="0">
                <a:latin typeface="Calibri"/>
                <a:cs typeface="Calibri"/>
              </a:rPr>
              <a:t>Over-reliance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first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impressions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70485" marR="5080" indent="-58419">
              <a:lnSpc>
                <a:spcPct val="187000"/>
              </a:lnSpc>
              <a:spcBef>
                <a:spcPts val="25"/>
              </a:spcBef>
              <a:buAutoNum type="arabicPlain"/>
              <a:tabLst>
                <a:tab pos="70485" algn="l"/>
                <a:tab pos="280670" algn="l"/>
              </a:tabLst>
            </a:pPr>
            <a:r>
              <a:rPr sz="2000" dirty="0">
                <a:latin typeface="Calibri"/>
                <a:cs typeface="Calibri"/>
              </a:rPr>
              <a:t>	Observing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performance,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there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many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aspects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that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performance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on </a:t>
            </a:r>
            <a:r>
              <a:rPr sz="2000" dirty="0">
                <a:latin typeface="Calibri"/>
                <a:cs typeface="Calibri"/>
              </a:rPr>
              <a:t>which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teacher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may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focus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attention.</a:t>
            </a:r>
            <a:endParaRPr lang="ar-EG" sz="2000" spc="-10" dirty="0">
              <a:latin typeface="Calibri"/>
              <a:cs typeface="Calibri"/>
            </a:endParaRPr>
          </a:p>
          <a:p>
            <a:pPr marL="70485" marR="5080" indent="-58419">
              <a:lnSpc>
                <a:spcPct val="187000"/>
              </a:lnSpc>
              <a:spcBef>
                <a:spcPts val="25"/>
              </a:spcBef>
              <a:buAutoNum type="arabicPlain"/>
              <a:tabLst>
                <a:tab pos="70485" algn="l"/>
                <a:tab pos="280670" algn="l"/>
              </a:tabLst>
            </a:pPr>
            <a:r>
              <a:rPr lang="ar-EG" sz="2000" dirty="0" err="1">
                <a:latin typeface="Calibri"/>
                <a:cs typeface="Calibri"/>
              </a:rPr>
              <a:t>The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teacher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may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arrive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at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incorrect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judgments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about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the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observation</a:t>
            </a:r>
            <a:r>
              <a:rPr lang="ar-EG" sz="2000" dirty="0">
                <a:latin typeface="Calibri"/>
                <a:cs typeface="Calibri"/>
              </a:rPr>
              <a:t>
</a:t>
            </a:r>
            <a:r>
              <a:rPr lang="ar-EG" sz="2000" dirty="0" err="1">
                <a:latin typeface="Calibri"/>
                <a:cs typeface="Calibri"/>
              </a:rPr>
              <a:t>Every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observation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in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the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clinical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setting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reflects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only</a:t>
            </a:r>
            <a:r>
              <a:rPr lang="ar-EG" sz="2000" dirty="0">
                <a:latin typeface="Calibri"/>
                <a:cs typeface="Calibri"/>
              </a:rPr>
              <a:t> a </a:t>
            </a:r>
            <a:r>
              <a:rPr lang="ar-EG" sz="2000" dirty="0" err="1">
                <a:latin typeface="Calibri"/>
                <a:cs typeface="Calibri"/>
              </a:rPr>
              <a:t>sampling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of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the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learner’s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performance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during</a:t>
            </a:r>
            <a:r>
              <a:rPr lang="ar-EG" sz="2000" dirty="0">
                <a:latin typeface="Calibri"/>
                <a:cs typeface="Calibri"/>
              </a:rPr>
              <a:t> a </a:t>
            </a:r>
            <a:r>
              <a:rPr lang="ar-EG" sz="2000" dirty="0" err="1">
                <a:latin typeface="Calibri"/>
                <a:cs typeface="Calibri"/>
              </a:rPr>
              <a:t>clinical</a:t>
            </a:r>
            <a:r>
              <a:rPr lang="ar-EG" sz="2000" dirty="0">
                <a:latin typeface="Calibri"/>
                <a:cs typeface="Calibri"/>
              </a:rPr>
              <a:t> </a:t>
            </a:r>
            <a:r>
              <a:rPr lang="ar-EG" sz="2000" dirty="0" err="1">
                <a:latin typeface="Calibri"/>
                <a:cs typeface="Calibri"/>
              </a:rPr>
              <a:t>activity</a:t>
            </a:r>
            <a:r>
              <a:rPr lang="ar-EG" sz="200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xmlns="" id="{AA3C3B1D-7395-540D-F99D-4F65780F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74" y="815434"/>
            <a:ext cx="8550290" cy="869127"/>
          </a:xfrm>
        </p:spPr>
        <p:txBody>
          <a:bodyPr>
            <a:normAutofit/>
          </a:bodyPr>
          <a:lstStyle/>
          <a:p>
            <a:r>
              <a:rPr lang="ar-EG" sz="2800" b="1" dirty="0"/>
              <a:t>Observational </a:t>
            </a:r>
            <a:r>
              <a:rPr lang="ar-EG" sz="2800" b="1" dirty="0" err="1"/>
              <a:t>Techniques</a:t>
            </a:r>
            <a:r>
              <a:rPr lang="ar-EG" sz="2800" b="1" dirty="0"/>
              <a:t> ..</a:t>
            </a:r>
            <a:r>
              <a:rPr lang="ar-EG" sz="2800" b="1" dirty="0" err="1"/>
              <a:t>cont</a:t>
            </a:r>
            <a:r>
              <a:rPr lang="ar-EG" sz="2800" b="1" dirty="0"/>
              <a:t>.,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5AA8660-B4C9-DF72-3257-98276796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95" y="1082037"/>
            <a:ext cx="7684821" cy="725549"/>
          </a:xfrm>
        </p:spPr>
        <p:txBody>
          <a:bodyPr>
            <a:normAutofit fontScale="90000"/>
          </a:bodyPr>
          <a:lstStyle/>
          <a:p>
            <a:r>
              <a:rPr lang="ar-EG" sz="2800" b="1" dirty="0" err="1"/>
              <a:t>Types</a:t>
            </a:r>
            <a:r>
              <a:rPr lang="ar-EG" sz="2800" b="1" dirty="0"/>
              <a:t> </a:t>
            </a:r>
            <a:r>
              <a:rPr lang="ar-EG" sz="2800" b="1" dirty="0" err="1"/>
              <a:t>of</a:t>
            </a:r>
            <a:r>
              <a:rPr lang="ar-EG" sz="2800" b="1" dirty="0"/>
              <a:t> </a:t>
            </a:r>
            <a:r>
              <a:rPr lang="ar-EG" sz="2800" b="1" dirty="0" err="1"/>
              <a:t>observational</a:t>
            </a:r>
            <a:r>
              <a:rPr lang="ar-EG" sz="2800" b="1" dirty="0"/>
              <a:t> </a:t>
            </a:r>
            <a:r>
              <a:rPr lang="ar-EG" sz="2800" b="1" dirty="0" err="1"/>
              <a:t>techniques</a:t>
            </a:r>
            <a:r>
              <a:rPr lang="ar-EG" dirty="0"/>
              <a:t>: </a:t>
            </a:r>
            <a:br>
              <a:rPr lang="ar-EG" dirty="0"/>
            </a:br>
            <a:endParaRPr lang="ar-EG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5A2197B-200E-B146-9D77-24F38F931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Anecdotal records</a:t>
            </a:r>
            <a:endParaRPr lang="en-US" sz="2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Checklist</a:t>
            </a:r>
            <a:r>
              <a:rPr lang="ar-EG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 </a:t>
            </a:r>
            <a:endParaRPr lang="en-US" sz="2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Rating scales</a:t>
            </a:r>
            <a:r>
              <a:rPr lang="ar-SA" sz="2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500" y="352425"/>
            <a:ext cx="8686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ar-EG" sz="3800" b="1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</a:t>
            </a:r>
            <a:r>
              <a:rPr lang="ar-EG" sz="3800" b="1" cap="none" spc="-1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ar-EG" sz="3800" b="1" cap="none" spc="-1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ar-EG" sz="3800" b="1" cap="none" spc="-1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ar-EG" sz="3800" b="1" cap="none" spc="-1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ar-EG" sz="3800" b="1" cap="none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ar-EG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cont.</a:t>
            </a:r>
            <a:r>
              <a:rPr lang="en-US" sz="3800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9071" y="1768562"/>
            <a:ext cx="452882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FF0000"/>
                </a:solidFill>
                <a:latin typeface="Times New Roman"/>
                <a:cs typeface="Times New Roman"/>
              </a:rPr>
              <a:t>Notes</a:t>
            </a:r>
            <a:r>
              <a:rPr sz="3400" spc="-1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400" dirty="0">
                <a:solidFill>
                  <a:srgbClr val="FF0000"/>
                </a:solidFill>
                <a:latin typeface="Times New Roman"/>
                <a:cs typeface="Times New Roman"/>
              </a:rPr>
              <a:t>Abo</a:t>
            </a:r>
            <a:r>
              <a:rPr lang="en-US" sz="3400" dirty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sz="3400" dirty="0">
                <a:solidFill>
                  <a:srgbClr val="FF0000"/>
                </a:solidFill>
                <a:latin typeface="Times New Roman"/>
                <a:cs typeface="Times New Roman"/>
              </a:rPr>
              <a:t>t </a:t>
            </a:r>
            <a:r>
              <a:rPr sz="3400" spc="-10" dirty="0">
                <a:solidFill>
                  <a:srgbClr val="FF0000"/>
                </a:solidFill>
                <a:latin typeface="Times New Roman"/>
                <a:cs typeface="Times New Roman"/>
              </a:rPr>
              <a:t>Performance</a:t>
            </a:r>
            <a:endParaRPr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3061" y="2748107"/>
            <a:ext cx="6638639" cy="298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00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Anecdotal</a:t>
            </a:r>
            <a:r>
              <a:rPr sz="2000" b="1" u="sng" spc="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Notes:</a:t>
            </a:r>
            <a:endParaRPr sz="2000" u="sng" dirty="0">
              <a:latin typeface="Calibri"/>
              <a:cs typeface="Calibri"/>
            </a:endParaRPr>
          </a:p>
          <a:p>
            <a:pPr marL="207645" marR="119380" indent="-195580">
              <a:lnSpc>
                <a:spcPct val="150000"/>
              </a:lnSpc>
              <a:spcBef>
                <a:spcPts val="1010"/>
              </a:spcBef>
              <a:buSzPct val="95000"/>
              <a:buFont typeface="Wingdings"/>
              <a:buChar char=""/>
              <a:tabLst>
                <a:tab pos="207645" algn="l"/>
                <a:tab pos="218440" algn="l"/>
              </a:tabLst>
            </a:pPr>
            <a:r>
              <a:rPr sz="2000" dirty="0">
                <a:latin typeface="Calibri"/>
                <a:cs typeface="Calibri"/>
              </a:rPr>
              <a:t>	Used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recording</a:t>
            </a:r>
            <a:r>
              <a:rPr sz="2000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descriptions</a:t>
            </a:r>
            <a:r>
              <a:rPr sz="20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observations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made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students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clinical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setting.</a:t>
            </a:r>
            <a:endParaRPr sz="2000" dirty="0">
              <a:latin typeface="Calibri"/>
              <a:cs typeface="Calibri"/>
            </a:endParaRPr>
          </a:p>
          <a:p>
            <a:pPr marL="207645" marR="331470" indent="-195580">
              <a:lnSpc>
                <a:spcPct val="154000"/>
              </a:lnSpc>
              <a:spcBef>
                <a:spcPts val="815"/>
              </a:spcBef>
              <a:buSzPct val="95000"/>
              <a:buFont typeface="Wingdings"/>
              <a:buChar char=""/>
              <a:tabLst>
                <a:tab pos="207645" algn="l"/>
                <a:tab pos="276860" algn="l"/>
              </a:tabLst>
            </a:pPr>
            <a:r>
              <a:rPr sz="2000" dirty="0">
                <a:latin typeface="Calibri"/>
                <a:cs typeface="Calibri"/>
              </a:rPr>
              <a:t>	May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also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include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interpretations</a:t>
            </a:r>
            <a:r>
              <a:rPr sz="2000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or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conclusions</a:t>
            </a:r>
            <a:r>
              <a:rPr sz="20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about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performance.</a:t>
            </a:r>
            <a:endParaRPr sz="2000" dirty="0">
              <a:latin typeface="Calibri"/>
              <a:cs typeface="Calibri"/>
            </a:endParaRPr>
          </a:p>
          <a:p>
            <a:pPr marL="219075" indent="-206375">
              <a:lnSpc>
                <a:spcPct val="100000"/>
              </a:lnSpc>
              <a:spcBef>
                <a:spcPts val="2085"/>
              </a:spcBef>
              <a:buSzPct val="95000"/>
              <a:buFont typeface="Wingdings"/>
              <a:buChar char=""/>
              <a:tabLst>
                <a:tab pos="219075" algn="l"/>
              </a:tabLst>
            </a:pPr>
            <a:r>
              <a:rPr sz="2000" dirty="0">
                <a:latin typeface="Calibri"/>
                <a:cs typeface="Calibri"/>
              </a:rPr>
              <a:t>Should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shared</a:t>
            </a:r>
            <a:r>
              <a:rPr sz="20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students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frequently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possible.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3E6C2BEC-4521-BDE4-AD2A-3FC8D6B710CF}"/>
              </a:ext>
            </a:extLst>
          </p:cNvPr>
          <p:cNvSpPr txBox="1"/>
          <p:nvPr/>
        </p:nvSpPr>
        <p:spPr>
          <a:xfrm>
            <a:off x="2673206" y="3300717"/>
            <a:ext cx="5346988" cy="96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5575" marR="372110">
              <a:lnSpc>
                <a:spcPct val="107000"/>
              </a:lnSpc>
            </a:pP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3D0472EE-BEE4-F46F-BAF4-C94BADF939A8}"/>
              </a:ext>
            </a:extLst>
          </p:cNvPr>
          <p:cNvSpPr txBox="1"/>
          <p:nvPr/>
        </p:nvSpPr>
        <p:spPr>
          <a:xfrm>
            <a:off x="2673206" y="3300717"/>
            <a:ext cx="5346988" cy="96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5575" marR="372110">
              <a:lnSpc>
                <a:spcPct val="107000"/>
              </a:lnSpc>
            </a:pP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3755">
            <a:extLst>
              <a:ext uri="{FF2B5EF4-FFF2-40B4-BE49-F238E27FC236}">
                <a16:creationId xmlns:a16="http://schemas.microsoft.com/office/drawing/2014/main" xmlns="" id="{13F40E6E-334F-3B85-643C-86E9F0DC8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51699" y="1534801"/>
            <a:ext cx="3441701" cy="6028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8501" y="887207"/>
            <a:ext cx="8674404" cy="656651"/>
          </a:xfrm>
          <a:prstGeom prst="rect">
            <a:avLst/>
          </a:prstGeom>
        </p:spPr>
        <p:txBody>
          <a:bodyPr vert="horz" wrap="square" lIns="0" tIns="71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ar-EG" sz="3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ar-EG" sz="3800" b="1" cap="none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</a:t>
            </a:r>
            <a:r>
              <a:rPr lang="ar-EG" sz="3800" b="1" cap="none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ar-EG" sz="3800" b="1" cap="none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ar-EG" sz="3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ar-EG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cont.,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5046" y="2064787"/>
            <a:ext cx="7411084" cy="3888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Notes</a:t>
            </a:r>
            <a:r>
              <a:rPr sz="27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About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Performance</a:t>
            </a:r>
            <a:r>
              <a:rPr sz="2700" spc="-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b="1" u="heavy" spc="-4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should</a:t>
            </a:r>
            <a:r>
              <a:rPr sz="2700" b="1" u="sng" spc="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include</a:t>
            </a:r>
            <a:r>
              <a:rPr sz="2700" b="1" u="sng" spc="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sz="2700" u="sng" dirty="0">
              <a:latin typeface="Times New Roman"/>
              <a:cs typeface="Times New Roman"/>
            </a:endParaRPr>
          </a:p>
          <a:p>
            <a:pPr marL="265430" indent="-252729">
              <a:lnSpc>
                <a:spcPct val="100000"/>
              </a:lnSpc>
              <a:spcBef>
                <a:spcPts val="2260"/>
              </a:spcBef>
              <a:buClr>
                <a:srgbClr val="000000"/>
              </a:buClr>
              <a:buFont typeface="Arial MT"/>
              <a:buChar char="•"/>
              <a:tabLst>
                <a:tab pos="265430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Date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observation</a:t>
            </a:r>
            <a:endParaRPr sz="2000" dirty="0">
              <a:latin typeface="Calibri"/>
              <a:cs typeface="Calibri"/>
            </a:endParaRPr>
          </a:p>
          <a:p>
            <a:pPr marL="265430" indent="-252729">
              <a:lnSpc>
                <a:spcPct val="100000"/>
              </a:lnSpc>
              <a:spcBef>
                <a:spcPts val="2110"/>
              </a:spcBef>
              <a:buFont typeface="Arial MT"/>
              <a:buChar char="•"/>
              <a:tabLst>
                <a:tab pos="265430" algn="l"/>
              </a:tabLst>
            </a:pPr>
            <a:r>
              <a:rPr sz="2000" dirty="0">
                <a:latin typeface="Calibri"/>
                <a:cs typeface="Calibri"/>
              </a:rPr>
              <a:t>Student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Calibri"/>
                <a:cs typeface="Calibri"/>
              </a:rPr>
              <a:t>name</a:t>
            </a:r>
            <a:endParaRPr sz="2000" dirty="0">
              <a:latin typeface="Calibri"/>
              <a:cs typeface="Calibri"/>
            </a:endParaRPr>
          </a:p>
          <a:p>
            <a:pPr marL="323850" indent="-311150">
              <a:lnSpc>
                <a:spcPct val="100000"/>
              </a:lnSpc>
              <a:spcBef>
                <a:spcPts val="2115"/>
              </a:spcBef>
              <a:buFont typeface="Arial MT"/>
              <a:buChar char="•"/>
              <a:tabLst>
                <a:tab pos="323850" algn="l"/>
              </a:tabLst>
            </a:pPr>
            <a:r>
              <a:rPr sz="2000" dirty="0">
                <a:latin typeface="Calibri"/>
                <a:cs typeface="Calibri"/>
              </a:rPr>
              <a:t>Faculty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signature</a:t>
            </a:r>
            <a:endParaRPr sz="2000" dirty="0">
              <a:latin typeface="Calibri"/>
              <a:cs typeface="Calibri"/>
            </a:endParaRPr>
          </a:p>
          <a:p>
            <a:pPr marL="205740" indent="-193040">
              <a:lnSpc>
                <a:spcPct val="100000"/>
              </a:lnSpc>
              <a:spcBef>
                <a:spcPts val="2085"/>
              </a:spcBef>
              <a:buFont typeface="Arial MT"/>
              <a:buChar char="•"/>
              <a:tabLst>
                <a:tab pos="205740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Setting</a:t>
            </a:r>
            <a:r>
              <a:rPr sz="20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observation,</a:t>
            </a:r>
            <a:endParaRPr sz="2000" dirty="0">
              <a:latin typeface="Calibri"/>
              <a:cs typeface="Calibri"/>
            </a:endParaRPr>
          </a:p>
          <a:p>
            <a:pPr marL="265430" indent="-252729">
              <a:lnSpc>
                <a:spcPct val="100000"/>
              </a:lnSpc>
              <a:spcBef>
                <a:spcPts val="2115"/>
              </a:spcBef>
              <a:buFont typeface="Arial MT"/>
              <a:buChar char="•"/>
              <a:tabLst>
                <a:tab pos="265430" algn="l"/>
              </a:tabLst>
            </a:pPr>
            <a:r>
              <a:rPr sz="2000" dirty="0">
                <a:latin typeface="Calibri"/>
                <a:cs typeface="Calibri"/>
              </a:rPr>
              <a:t>Record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situation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behavior</a:t>
            </a:r>
            <a:r>
              <a:rPr sz="2000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81717"/>
                </a:solidFill>
                <a:latin typeface="Calibri"/>
                <a:cs typeface="Calibri"/>
              </a:rPr>
              <a:t>student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20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actions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reaction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205740" indent="-193040">
              <a:lnSpc>
                <a:spcPct val="100000"/>
              </a:lnSpc>
              <a:spcBef>
                <a:spcPts val="2085"/>
              </a:spcBef>
              <a:buFont typeface="Arial MT"/>
              <a:buChar char="•"/>
              <a:tabLst>
                <a:tab pos="205740" algn="l"/>
              </a:tabLst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Good</a:t>
            </a:r>
            <a:r>
              <a:rPr sz="20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0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things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conclusion</a:t>
            </a:r>
            <a:r>
              <a:rPr sz="20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interpretation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performance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598CA25-4F85-7E2B-195B-1B0C9802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" name="Picture 4102">
            <a:extLst>
              <a:ext uri="{FF2B5EF4-FFF2-40B4-BE49-F238E27FC236}">
                <a16:creationId xmlns:a16="http://schemas.microsoft.com/office/drawing/2014/main" xmlns="" id="{790005D9-9C16-F14B-ECFA-D2A098595FF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6" y="2222500"/>
            <a:ext cx="5384741" cy="3805238"/>
          </a:xfrm>
          <a:prstGeom prst="rect">
            <a:avLst/>
          </a:prstGeom>
        </p:spPr>
      </p:pic>
      <p:pic>
        <p:nvPicPr>
          <p:cNvPr id="9" name="Picture 4102">
            <a:extLst>
              <a:ext uri="{FF2B5EF4-FFF2-40B4-BE49-F238E27FC236}">
                <a16:creationId xmlns:a16="http://schemas.microsoft.com/office/drawing/2014/main" xmlns="" id="{A11B6723-DECA-4B96-9113-405999D63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428"/>
            <a:ext cx="10953750" cy="82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984" y="733425"/>
            <a:ext cx="3395916" cy="555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5059" y="2141968"/>
            <a:ext cx="9295765" cy="440761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372110">
              <a:lnSpc>
                <a:spcPts val="3700"/>
              </a:lnSpc>
              <a:spcBef>
                <a:spcPts val="240"/>
              </a:spcBef>
              <a:tabLst>
                <a:tab pos="5239385" algn="l"/>
              </a:tabLst>
            </a:pPr>
            <a:r>
              <a:rPr sz="3100" b="1" dirty="0">
                <a:latin typeface="Times New Roman"/>
                <a:cs typeface="Times New Roman"/>
              </a:rPr>
              <a:t>At</a:t>
            </a:r>
            <a:r>
              <a:rPr sz="3100" b="1" spc="-95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the</a:t>
            </a:r>
            <a:r>
              <a:rPr sz="3100" b="1" spc="-95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end</a:t>
            </a:r>
            <a:r>
              <a:rPr sz="3100" b="1" spc="-100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of</a:t>
            </a:r>
            <a:r>
              <a:rPr sz="3100" b="1" spc="-95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group</a:t>
            </a:r>
            <a:r>
              <a:rPr sz="3100" b="1" spc="-100" dirty="0">
                <a:latin typeface="Times New Roman"/>
                <a:cs typeface="Times New Roman"/>
              </a:rPr>
              <a:t> </a:t>
            </a:r>
            <a:r>
              <a:rPr sz="3100" b="1" spc="-10" dirty="0">
                <a:latin typeface="Times New Roman"/>
                <a:cs typeface="Times New Roman"/>
              </a:rPr>
              <a:t>discussion</a:t>
            </a:r>
            <a:r>
              <a:rPr sz="3100" b="1" dirty="0">
                <a:latin typeface="Times New Roman"/>
                <a:cs typeface="Times New Roman"/>
              </a:rPr>
              <a:t>	each</a:t>
            </a:r>
            <a:r>
              <a:rPr sz="3100" b="1" spc="-105" dirty="0">
                <a:latin typeface="Times New Roman"/>
                <a:cs typeface="Times New Roman"/>
              </a:rPr>
              <a:t> </a:t>
            </a:r>
            <a:r>
              <a:rPr sz="3100" b="1" spc="-10" dirty="0">
                <a:latin typeface="Times New Roman"/>
                <a:cs typeface="Times New Roman"/>
              </a:rPr>
              <a:t>candidate</a:t>
            </a:r>
            <a:r>
              <a:rPr sz="3100" b="1" spc="-95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will</a:t>
            </a:r>
            <a:r>
              <a:rPr sz="3100" b="1" spc="-95" dirty="0">
                <a:latin typeface="Times New Roman"/>
                <a:cs typeface="Times New Roman"/>
              </a:rPr>
              <a:t> </a:t>
            </a:r>
            <a:r>
              <a:rPr sz="3100" b="1" spc="-25" dirty="0">
                <a:latin typeface="Times New Roman"/>
                <a:cs typeface="Times New Roman"/>
              </a:rPr>
              <a:t>be </a:t>
            </a:r>
            <a:r>
              <a:rPr sz="3100" b="1" dirty="0">
                <a:latin typeface="Times New Roman"/>
                <a:cs typeface="Times New Roman"/>
              </a:rPr>
              <a:t>able</a:t>
            </a:r>
            <a:r>
              <a:rPr sz="3100" b="1" spc="-110" dirty="0">
                <a:latin typeface="Times New Roman"/>
                <a:cs typeface="Times New Roman"/>
              </a:rPr>
              <a:t> </a:t>
            </a:r>
            <a:r>
              <a:rPr sz="3100" b="1" spc="-25" dirty="0">
                <a:latin typeface="Times New Roman"/>
                <a:cs typeface="Times New Roman"/>
              </a:rPr>
              <a:t>to:</a:t>
            </a:r>
            <a:endParaRPr sz="3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lang="ar-EG" sz="2700" spc="50" dirty="0" err="1">
                <a:latin typeface="Times New Roman"/>
                <a:cs typeface="Times New Roman"/>
              </a:rPr>
              <a:t>Apply</a:t>
            </a:r>
            <a:r>
              <a:rPr lang="ar-EG" sz="2700" spc="5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Criteria</a:t>
            </a:r>
            <a:r>
              <a:rPr sz="2700" spc="5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Selecting</a:t>
            </a:r>
            <a:r>
              <a:rPr sz="2700" spc="5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Clinical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Evaluation</a:t>
            </a:r>
            <a:r>
              <a:rPr sz="2700" spc="5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Methods.</a:t>
            </a:r>
            <a:endParaRPr sz="2700" dirty="0">
              <a:latin typeface="Times New Roman"/>
              <a:cs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85"/>
              </a:spcBef>
              <a:buFont typeface="Wingdings" pitchFamily="2" charset="2"/>
              <a:buChar char="q"/>
            </a:pPr>
            <a:endParaRPr sz="2700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2200"/>
              </a:lnSpc>
              <a:spcBef>
                <a:spcPts val="5"/>
              </a:spcBef>
              <a:buFont typeface="Wingdings" pitchFamily="2" charset="2"/>
              <a:buChar char="q"/>
            </a:pPr>
            <a:r>
              <a:rPr sz="2700" dirty="0">
                <a:latin typeface="Times New Roman"/>
                <a:cs typeface="Times New Roman"/>
              </a:rPr>
              <a:t>Discuss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type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lang="en-US" sz="2700" dirty="0">
                <a:latin typeface="Times New Roman"/>
                <a:cs typeface="Times New Roman"/>
              </a:rPr>
              <a:t>e</a:t>
            </a:r>
            <a:r>
              <a:rPr sz="2700" dirty="0">
                <a:latin typeface="Times New Roman"/>
                <a:cs typeface="Times New Roman"/>
              </a:rPr>
              <a:t>valuation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methods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which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used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lang="en-US" sz="2700" dirty="0">
                <a:latin typeface="Times New Roman"/>
                <a:cs typeface="Times New Roman"/>
              </a:rPr>
              <a:t>n</a:t>
            </a:r>
            <a:r>
              <a:rPr sz="2700" dirty="0">
                <a:latin typeface="Times New Roman"/>
                <a:cs typeface="Times New Roman"/>
              </a:rPr>
              <a:t>ursing</a:t>
            </a:r>
            <a:r>
              <a:rPr sz="2700" spc="6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education programs.</a:t>
            </a:r>
            <a:endParaRPr sz="2700" dirty="0">
              <a:latin typeface="Times New Roman"/>
              <a:cs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60"/>
              </a:spcBef>
              <a:buFont typeface="Wingdings" pitchFamily="2" charset="2"/>
              <a:buChar char="q"/>
            </a:pPr>
            <a:endParaRPr sz="27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 pitchFamily="2" charset="2"/>
              <a:buChar char="q"/>
            </a:pPr>
            <a:r>
              <a:rPr sz="2700" dirty="0">
                <a:latin typeface="Times New Roman"/>
                <a:cs typeface="Times New Roman"/>
              </a:rPr>
              <a:t>Differentiate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between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different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types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clinical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evaluation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method</a:t>
            </a:r>
            <a:r>
              <a:rPr lang="ar-EG" sz="2700" spc="-10" dirty="0">
                <a:latin typeface="Times New Roman"/>
                <a:cs typeface="Times New Roman"/>
              </a:rPr>
              <a:t>s </a:t>
            </a:r>
            <a:endParaRPr sz="2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7767" y="276225"/>
            <a:ext cx="8711333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ar-EG" sz="3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</a:t>
            </a:r>
            <a:r>
              <a:rPr lang="ar-EG" sz="3800" b="1" cap="none" spc="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ar-EG" sz="3800" b="1" cap="none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ar-EG" sz="3800" b="1" cap="none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ar-EG" sz="3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ar-EG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cont</a:t>
            </a:r>
            <a:r>
              <a:rPr lang="en-US" sz="3800" b="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en-US" sz="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7767" y="1822496"/>
            <a:ext cx="6898640" cy="3860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indent="-27305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278765" algn="l"/>
              </a:tabLst>
            </a:pPr>
            <a:r>
              <a:rPr sz="24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24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Checklists</a:t>
            </a:r>
            <a:endParaRPr sz="2400" dirty="0">
              <a:latin typeface="Times New Roman"/>
              <a:cs typeface="Times New Roman"/>
            </a:endParaRPr>
          </a:p>
          <a:p>
            <a:pPr marL="205740" marR="5080" indent="-193675">
              <a:lnSpc>
                <a:spcPct val="149600"/>
              </a:lnSpc>
              <a:spcBef>
                <a:spcPts val="780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Checklists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frequently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health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care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settings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assess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skills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nurses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document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continuing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competence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performing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them.</a:t>
            </a:r>
            <a:endParaRPr sz="2400" dirty="0">
              <a:latin typeface="Times New Roman"/>
              <a:cs typeface="Times New Roman"/>
            </a:endParaRPr>
          </a:p>
          <a:p>
            <a:pPr marL="205740" marR="233045" indent="-193675">
              <a:lnSpc>
                <a:spcPct val="147500"/>
              </a:lnSpc>
              <a:spcBef>
                <a:spcPts val="86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primarily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recording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observations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specific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competencies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procedures</a:t>
            </a:r>
            <a:r>
              <a:rPr sz="2400" spc="-10" dirty="0">
                <a:latin typeface="Times New Roman"/>
                <a:cs typeface="Times New Roman"/>
              </a:rPr>
              <a:t>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skills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performed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by 	</a:t>
            </a:r>
            <a:r>
              <a:rPr sz="2400" spc="-10" dirty="0">
                <a:latin typeface="Times New Roman"/>
                <a:cs typeface="Times New Roman"/>
              </a:rPr>
              <a:t>students.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5248" y="1571625"/>
            <a:ext cx="2514804" cy="5854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1172" y="1338586"/>
            <a:ext cx="8555649" cy="49159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06CCC956-58A1-BB37-E46D-18296EAC3F85}"/>
              </a:ext>
            </a:extLst>
          </p:cNvPr>
          <p:cNvSpPr txBox="1"/>
          <p:nvPr/>
        </p:nvSpPr>
        <p:spPr>
          <a:xfrm>
            <a:off x="443779" y="2294659"/>
            <a:ext cx="9449232" cy="4015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55" indent="-283845" algn="l">
              <a:lnSpc>
                <a:spcPct val="107000"/>
              </a:lnSpc>
              <a:spcAft>
                <a:spcPts val="1700"/>
              </a:spcAft>
              <a:buNone/>
            </a:pPr>
            <a:r>
              <a:rPr lang="en-US" sz="20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CHECKLIST</a:t>
            </a:r>
          </a:p>
          <a:p>
            <a:pPr marL="342900" lvl="0" indent="-342900" algn="just" fontAlgn="base">
              <a:lnSpc>
                <a:spcPct val="181000"/>
              </a:lnSpc>
              <a:spcAft>
                <a:spcPts val="980"/>
              </a:spcAft>
              <a:buClr>
                <a:srgbClr val="000000"/>
              </a:buClr>
              <a:buSzPts val="2700"/>
              <a:buFont typeface="Arial" panose="020B0604020202020204" pitchFamily="34" charset="0"/>
              <a:buChar char="•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check </a:t>
            </a:r>
            <a:r>
              <a:rPr lang="en-US" sz="24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 consists of steps activities or </a:t>
            </a:r>
            <a:r>
              <a:rPr lang="en-US" sz="24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sz="24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the observer records when an incident occurs.</a:t>
            </a:r>
          </a:p>
          <a:p>
            <a:pPr marL="342900" lvl="0" indent="-342900" algn="just" fontAlgn="base">
              <a:lnSpc>
                <a:spcPct val="181000"/>
              </a:lnSpc>
              <a:spcAft>
                <a:spcPts val="11335"/>
              </a:spcAft>
              <a:buClr>
                <a:srgbClr val="000000"/>
              </a:buClr>
              <a:buSzPts val="2700"/>
              <a:buFont typeface="Arial" panose="020B0604020202020204" pitchFamily="34" charset="0"/>
              <a:buChar char="•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check list enables the observer to </a:t>
            </a:r>
            <a:r>
              <a:rPr lang="en-US" sz="24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whether or not a trait or characteristic is present.</a:t>
            </a: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They can be used when components of competence specified. A two column format is often used.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A508FC31-CD91-FA39-0A48-8CDD682A51D4}"/>
              </a:ext>
            </a:extLst>
          </p:cNvPr>
          <p:cNvSpPr txBox="1"/>
          <p:nvPr/>
        </p:nvSpPr>
        <p:spPr>
          <a:xfrm>
            <a:off x="0" y="1114858"/>
            <a:ext cx="7429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2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</a:t>
            </a:r>
            <a:r>
              <a:rPr lang="ar-EG" sz="2800" b="1" cap="none" spc="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ar-EG" sz="2800" b="1" cap="none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b="1" cap="none" spc="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ar-EG" sz="2800" b="1" cap="none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ar-EG" sz="2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ar-EG" sz="2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  <a:r>
              <a:rPr lang="en-US" sz="2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cont</a:t>
            </a:r>
            <a:r>
              <a:rPr lang="en-US" sz="2800" b="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ar-EG" sz="2800" dirty="0"/>
          </a:p>
        </p:txBody>
      </p:sp>
    </p:spTree>
    <p:extLst>
      <p:ext uri="{BB962C8B-B14F-4D97-AF65-F5344CB8AC3E}">
        <p14:creationId xmlns:p14="http://schemas.microsoft.com/office/powerpoint/2010/main" val="212444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0035" y="265401"/>
            <a:ext cx="9332628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ar-EG" sz="3800" b="1" cap="none" spc="-2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ar-EG" sz="3800" b="1" cap="none" spc="-1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</a:t>
            </a:r>
            <a:r>
              <a:rPr lang="ar-EG" sz="3800" b="1" cap="none" spc="-1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15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ar-EG" sz="3800" b="1" cap="none" spc="-1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ar-EG" sz="3800" b="1" cap="none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ar-EG" sz="3800" b="1" cap="none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n-US" sz="3800" b="1" cap="none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800" b="1" cap="none" spc="-1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Cont.,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9975" y="2032809"/>
            <a:ext cx="9960820" cy="397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Rating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Scales</a:t>
            </a:r>
            <a:endParaRPr sz="2400" dirty="0">
              <a:latin typeface="Times New Roman"/>
              <a:cs typeface="Times New Roman"/>
            </a:endParaRPr>
          </a:p>
          <a:p>
            <a:pPr marL="207645" marR="225425" indent="-195580">
              <a:lnSpc>
                <a:spcPct val="104200"/>
              </a:lnSpc>
              <a:spcBef>
                <a:spcPts val="1605"/>
              </a:spcBef>
              <a:buChar char="•"/>
              <a:tabLst>
                <a:tab pos="207645" algn="l"/>
                <a:tab pos="283210" algn="l"/>
              </a:tabLst>
            </a:pPr>
            <a:r>
              <a:rPr sz="240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recording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judgments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about students’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performance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practice.</a:t>
            </a:r>
            <a:endParaRPr sz="2400" dirty="0">
              <a:latin typeface="Times New Roman"/>
              <a:cs typeface="Times New Roman"/>
            </a:endParaRPr>
          </a:p>
          <a:p>
            <a:pPr marL="207645" marR="5080" indent="-199390">
              <a:lnSpc>
                <a:spcPct val="148100"/>
              </a:lnSpc>
              <a:spcBef>
                <a:spcPts val="1255"/>
              </a:spcBef>
              <a:buSzPct val="95833"/>
              <a:buFont typeface="Wingdings"/>
              <a:buChar char=""/>
              <a:tabLst>
                <a:tab pos="207645" algn="l"/>
                <a:tab pos="252729" algn="l"/>
              </a:tabLst>
            </a:pPr>
            <a:r>
              <a:rPr sz="2400" dirty="0">
                <a:latin typeface="Times New Roman"/>
                <a:cs typeface="Times New Roman"/>
              </a:rPr>
              <a:t>	Includes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defined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outcomes</a:t>
            </a:r>
            <a:r>
              <a:rPr sz="2400" spc="-10" dirty="0">
                <a:latin typeface="Times New Roman"/>
                <a:cs typeface="Times New Roman"/>
              </a:rPr>
              <a:t>, </a:t>
            </a:r>
            <a:r>
              <a:rPr sz="2400" dirty="0">
                <a:latin typeface="Times New Roman"/>
                <a:cs typeface="Times New Roman"/>
              </a:rPr>
              <a:t>behaviors,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competencies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scale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for </a:t>
            </a:r>
            <a:r>
              <a:rPr sz="2400" dirty="0">
                <a:latin typeface="Times New Roman"/>
                <a:cs typeface="Times New Roman"/>
              </a:rPr>
              <a:t>rating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degree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competence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(with </a:t>
            </a:r>
            <a:r>
              <a:rPr sz="2400" dirty="0">
                <a:latin typeface="Times New Roman"/>
                <a:cs typeface="Times New Roman"/>
              </a:rPr>
              <a:t>multiple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levels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pass–fail).</a:t>
            </a:r>
            <a:endParaRPr lang="ar-EG" sz="2400" spc="-10" dirty="0">
              <a:latin typeface="Times New Roman"/>
              <a:cs typeface="Times New Roman"/>
            </a:endParaRPr>
          </a:p>
          <a:p>
            <a:pPr marL="207645" marR="5080" indent="-199390">
              <a:lnSpc>
                <a:spcPct val="148100"/>
              </a:lnSpc>
              <a:spcBef>
                <a:spcPts val="1255"/>
              </a:spcBef>
              <a:buSzPct val="95833"/>
              <a:buFont typeface="Wingdings"/>
              <a:buChar char=""/>
              <a:tabLst>
                <a:tab pos="207645" algn="l"/>
                <a:tab pos="252729" algn="l"/>
              </a:tabLst>
            </a:pPr>
            <a:r>
              <a:rPr lang="en-US" sz="2400" spc="-10" dirty="0">
                <a:latin typeface="Times New Roman"/>
                <a:cs typeface="Times New Roman"/>
              </a:rPr>
              <a:t>A rating scale resembles a checklist but in this instead of merely indicating the presence or absence of a trait or characteristic , it enables us to indicate the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degree to which the trait is present .</a:t>
            </a:r>
            <a:endParaRPr lang="ar-EG" sz="2400" spc="-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806" y="352425"/>
            <a:ext cx="9247093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ar-EG" sz="3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ar-EG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ar-EG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ar-EG" sz="3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ar-EG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8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Cont.,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806" y="1833706"/>
            <a:ext cx="9247092" cy="367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indent="-231140">
              <a:lnSpc>
                <a:spcPct val="100000"/>
              </a:lnSpc>
              <a:spcBef>
                <a:spcPts val="100"/>
              </a:spcBef>
              <a:buSzPct val="95000"/>
              <a:buFont typeface="Wingdings"/>
              <a:buChar char=""/>
              <a:tabLst>
                <a:tab pos="243840" algn="l"/>
              </a:tabLst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Types</a:t>
            </a:r>
            <a:r>
              <a:rPr sz="2000" b="1" u="sng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sz="2000" b="1" u="sng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Rating</a:t>
            </a:r>
            <a:r>
              <a:rPr sz="2000" b="1" u="sng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Scales:</a:t>
            </a:r>
            <a:endParaRPr sz="2000" u="sng" dirty="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spcBef>
                <a:spcPts val="2210"/>
              </a:spcBef>
              <a:buClr>
                <a:srgbClr val="000000"/>
              </a:buClr>
              <a:buAutoNum type="arabicPeriod"/>
              <a:tabLst>
                <a:tab pos="402590" algn="l"/>
              </a:tabLst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Dichotomous</a:t>
            </a:r>
            <a:r>
              <a:rPr sz="20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:simple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attitude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rating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scale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,agree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disagree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,yes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no</a:t>
            </a:r>
            <a:endParaRPr sz="2000" dirty="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spcBef>
                <a:spcPts val="2085"/>
              </a:spcBef>
              <a:buAutoNum type="arabicPeriod"/>
              <a:tabLst>
                <a:tab pos="402590" algn="l"/>
              </a:tabLst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Category</a:t>
            </a:r>
            <a:r>
              <a:rPr sz="2000" spc="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scale</a:t>
            </a:r>
            <a:r>
              <a:rPr sz="2000" spc="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Letters: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C,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D,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F.</a:t>
            </a:r>
            <a:endParaRPr sz="2000" dirty="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spcBef>
                <a:spcPts val="2115"/>
              </a:spcBef>
              <a:buAutoNum type="arabicPeriod"/>
              <a:tabLst>
                <a:tab pos="402590" algn="l"/>
              </a:tabLst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Numbers</a:t>
            </a:r>
            <a:r>
              <a:rPr sz="2000" dirty="0">
                <a:latin typeface="Times New Roman"/>
                <a:cs typeface="Times New Roman"/>
              </a:rPr>
              <a:t>: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1,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2,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3,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4,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5.</a:t>
            </a:r>
            <a:endParaRPr sz="2000" dirty="0">
              <a:latin typeface="Times New Roman"/>
              <a:cs typeface="Times New Roman"/>
            </a:endParaRPr>
          </a:p>
          <a:p>
            <a:pPr marL="402590" marR="5080" indent="-390525">
              <a:lnSpc>
                <a:spcPct val="149000"/>
              </a:lnSpc>
              <a:spcBef>
                <a:spcPts val="935"/>
              </a:spcBef>
              <a:buAutoNum type="arabicPeriod"/>
              <a:tabLst>
                <a:tab pos="402590" algn="l"/>
              </a:tabLst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Qualitative</a:t>
            </a:r>
            <a:r>
              <a:rPr sz="20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labels</a:t>
            </a:r>
            <a:r>
              <a:rPr sz="2000" dirty="0">
                <a:latin typeface="Times New Roman"/>
                <a:cs typeface="Times New Roman"/>
              </a:rPr>
              <a:t>: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Excellent,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very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good,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good,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fair,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poor;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Exceptional, </a:t>
            </a:r>
            <a:r>
              <a:rPr sz="2000" dirty="0">
                <a:latin typeface="Times New Roman"/>
                <a:cs typeface="Times New Roman"/>
              </a:rPr>
              <a:t>above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average,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average,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below</a:t>
            </a:r>
            <a:r>
              <a:rPr sz="2000" spc="1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average</a:t>
            </a:r>
            <a:endParaRPr sz="2000" dirty="0">
              <a:latin typeface="Times New Roman"/>
              <a:cs typeface="Times New Roman"/>
            </a:endParaRPr>
          </a:p>
          <a:p>
            <a:pPr marL="402590" indent="-389890">
              <a:lnSpc>
                <a:spcPct val="100000"/>
              </a:lnSpc>
              <a:spcBef>
                <a:spcPts val="2110"/>
              </a:spcBef>
              <a:buAutoNum type="arabicPeriod"/>
              <a:tabLst>
                <a:tab pos="402590" algn="l"/>
              </a:tabLst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Frequency</a:t>
            </a:r>
            <a:r>
              <a:rPr sz="2000" spc="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labels</a:t>
            </a:r>
            <a:r>
              <a:rPr sz="2000" dirty="0">
                <a:latin typeface="Times New Roman"/>
                <a:cs typeface="Times New Roman"/>
              </a:rPr>
              <a:t>: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Always,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usually,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frequently,</a:t>
            </a:r>
            <a:r>
              <a:rPr sz="2000" spc="10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sometimes,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14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never.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 Scale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415941"/>
            <a:ext cx="10210800" cy="602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484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6-evaluation-methods-in-clinical-teaching-pptx-7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6" y="363388"/>
            <a:ext cx="10083800" cy="613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8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2-evaluation-methods-in-clinical-teaching-pptx-8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3502"/>
            <a:ext cx="10083800" cy="568715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238" y="1211760"/>
            <a:ext cx="2686462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655" y="2359193"/>
            <a:ext cx="6175375" cy="3393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740" marR="5080" indent="-193675">
              <a:lnSpc>
                <a:spcPct val="149200"/>
              </a:lnSpc>
              <a:spcBef>
                <a:spcPts val="9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Simulation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event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activity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allows 	</a:t>
            </a:r>
            <a:r>
              <a:rPr sz="2400" dirty="0">
                <a:latin typeface="Times New Roman"/>
                <a:cs typeface="Times New Roman"/>
              </a:rPr>
              <a:t>learners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experience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situation</a:t>
            </a:r>
            <a:r>
              <a:rPr sz="2400" spc="-65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without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risks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205740" marR="353695" indent="-193675">
              <a:lnSpc>
                <a:spcPct val="147900"/>
              </a:lnSpc>
              <a:spcBef>
                <a:spcPts val="85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Simulations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more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frequently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	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settings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new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graduates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experienced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nurses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4" y="2028825"/>
            <a:ext cx="4169955" cy="349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8501" y="581025"/>
            <a:ext cx="44196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en-US" sz="3800" b="0" cap="none" spc="-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Cont.,</a:t>
            </a:r>
            <a:endParaRPr lang="en-US" sz="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747" y="2174277"/>
            <a:ext cx="6280150" cy="393537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07645" marR="324485" indent="-207645" algn="justLow">
              <a:lnSpc>
                <a:spcPct val="149500"/>
              </a:lnSpc>
              <a:spcBef>
                <a:spcPts val="65"/>
              </a:spcBef>
              <a:buSzPct val="95454"/>
              <a:buFont typeface="Wingdings"/>
              <a:buChar char=""/>
              <a:tabLst>
                <a:tab pos="207645" algn="l"/>
                <a:tab pos="26225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Scenarios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ease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shortage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experiences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because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agency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restrictions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fewer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practice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hours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curriculum</a:t>
            </a:r>
            <a:endParaRPr sz="2400" dirty="0">
              <a:latin typeface="Times New Roman"/>
              <a:cs typeface="Times New Roman"/>
            </a:endParaRPr>
          </a:p>
          <a:p>
            <a:pPr marL="207645" marR="5080" indent="-207645" algn="justLow">
              <a:lnSpc>
                <a:spcPct val="149500"/>
              </a:lnSpc>
              <a:spcBef>
                <a:spcPts val="875"/>
              </a:spcBef>
              <a:buSzPct val="95454"/>
              <a:buFont typeface="Wingdings"/>
              <a:buChar char=""/>
              <a:tabLst>
                <a:tab pos="207645" algn="l"/>
                <a:tab pos="262255" algn="l"/>
              </a:tabLst>
            </a:pPr>
            <a:r>
              <a:rPr sz="2400" dirty="0">
                <a:latin typeface="Times New Roman"/>
                <a:cs typeface="Times New Roman"/>
              </a:rPr>
              <a:t>Simulations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do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replace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actual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experiences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patients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learning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results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partnering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with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preceptors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2409825"/>
            <a:ext cx="24193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4961" y="504825"/>
            <a:ext cx="3070139" cy="555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r>
              <a:rPr lang="en-US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4912" y="1545128"/>
            <a:ext cx="6584388" cy="5439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indent="-2921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Introduction.</a:t>
            </a:r>
            <a:endParaRPr sz="2400" dirty="0">
              <a:latin typeface="Times New Roman"/>
              <a:cs typeface="Times New Roman"/>
            </a:endParaRPr>
          </a:p>
          <a:p>
            <a:pPr marL="304800" indent="-292100">
              <a:lnSpc>
                <a:spcPct val="100000"/>
              </a:lnSpc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dirty="0">
                <a:latin typeface="Times New Roman"/>
                <a:cs typeface="Times New Roman"/>
              </a:rPr>
              <a:t>Purpose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methods.</a:t>
            </a:r>
            <a:endParaRPr sz="2400" dirty="0">
              <a:latin typeface="Times New Roman"/>
              <a:cs typeface="Times New Roman"/>
            </a:endParaRPr>
          </a:p>
          <a:p>
            <a:pPr marL="304800" indent="-292100">
              <a:lnSpc>
                <a:spcPct val="100000"/>
              </a:lnSpc>
              <a:spcBef>
                <a:spcPts val="120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dirty="0">
                <a:latin typeface="Times New Roman"/>
                <a:cs typeface="Times New Roman"/>
              </a:rPr>
              <a:t>Factors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select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methods.</a:t>
            </a:r>
            <a:endParaRPr lang="ar-EG" sz="2400" spc="-10" dirty="0">
              <a:latin typeface="Times New Roman"/>
              <a:cs typeface="Times New Roman"/>
            </a:endParaRPr>
          </a:p>
          <a:p>
            <a:pPr marL="304800" indent="-292100">
              <a:lnSpc>
                <a:spcPct val="100000"/>
              </a:lnSpc>
              <a:spcBef>
                <a:spcPts val="120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spc="-10" dirty="0">
                <a:latin typeface="Times New Roman"/>
                <a:cs typeface="Times New Roman"/>
              </a:rPr>
              <a:t>C</a:t>
            </a:r>
            <a:r>
              <a:rPr lang="ar-EG" sz="2400" spc="-10" dirty="0" err="1">
                <a:latin typeface="Times New Roman"/>
                <a:cs typeface="Times New Roman"/>
              </a:rPr>
              <a:t>linical</a:t>
            </a:r>
            <a:r>
              <a:rPr lang="ar-EG" sz="2400" spc="-10" dirty="0">
                <a:latin typeface="Times New Roman"/>
                <a:cs typeface="Times New Roman"/>
              </a:rPr>
              <a:t> </a:t>
            </a:r>
            <a:r>
              <a:rPr lang="ar-EG" sz="2400" spc="-10" dirty="0" err="1">
                <a:latin typeface="Times New Roman"/>
                <a:cs typeface="Times New Roman"/>
              </a:rPr>
              <a:t>evaluation</a:t>
            </a:r>
            <a:r>
              <a:rPr lang="ar-EG" sz="2400" spc="-10" dirty="0">
                <a:latin typeface="Times New Roman"/>
                <a:cs typeface="Times New Roman"/>
              </a:rPr>
              <a:t> </a:t>
            </a:r>
            <a:r>
              <a:rPr lang="ar-EG" sz="2400" spc="-10" dirty="0" err="1">
                <a:latin typeface="Times New Roman"/>
                <a:cs typeface="Times New Roman"/>
              </a:rPr>
              <a:t>methods</a:t>
            </a:r>
            <a:r>
              <a:rPr lang="ar-EG" sz="2400" spc="-10" dirty="0"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Observation.</a:t>
            </a:r>
            <a:endParaRPr sz="2400" dirty="0">
              <a:latin typeface="Times New Roman"/>
              <a:cs typeface="Times New Roman"/>
            </a:endParaRPr>
          </a:p>
          <a:p>
            <a:pPr marL="469900" lvl="1">
              <a:spcBef>
                <a:spcPts val="120"/>
              </a:spcBef>
              <a:tabLst>
                <a:tab pos="304800" algn="l"/>
              </a:tabLst>
            </a:pPr>
            <a:r>
              <a:rPr lang="ar-EG" sz="2400" dirty="0">
                <a:latin typeface="Times New Roman"/>
                <a:cs typeface="Times New Roman"/>
              </a:rPr>
              <a:t>   </a:t>
            </a:r>
            <a:r>
              <a:rPr sz="2400" dirty="0">
                <a:latin typeface="Times New Roman"/>
                <a:cs typeface="Times New Roman"/>
              </a:rPr>
              <a:t>Note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evaluation</a:t>
            </a:r>
            <a:endParaRPr sz="2400" dirty="0">
              <a:latin typeface="Times New Roman"/>
              <a:cs typeface="Times New Roman"/>
            </a:endParaRPr>
          </a:p>
          <a:p>
            <a:pPr marL="469900" lvl="1">
              <a:spcBef>
                <a:spcPts val="240"/>
              </a:spcBef>
              <a:tabLst>
                <a:tab pos="304800" algn="l"/>
              </a:tabLst>
            </a:pPr>
            <a:r>
              <a:rPr lang="ar-EG" sz="2400" spc="-10" dirty="0">
                <a:latin typeface="Times New Roman"/>
                <a:cs typeface="Times New Roman"/>
              </a:rPr>
              <a:t>    </a:t>
            </a:r>
            <a:r>
              <a:rPr sz="2400" spc="-10" dirty="0">
                <a:latin typeface="Times New Roman"/>
                <a:cs typeface="Times New Roman"/>
              </a:rPr>
              <a:t>Checklists.</a:t>
            </a:r>
            <a:endParaRPr lang="ar-EG" sz="2400" spc="-10" dirty="0">
              <a:latin typeface="Times New Roman"/>
              <a:cs typeface="Times New Roman"/>
            </a:endParaRPr>
          </a:p>
          <a:p>
            <a:pPr marL="469900" lvl="1">
              <a:spcBef>
                <a:spcPts val="240"/>
              </a:spcBef>
              <a:tabLst>
                <a:tab pos="304800" algn="l"/>
              </a:tabLst>
            </a:pPr>
            <a:r>
              <a:rPr lang="ar-EG" sz="2400" spc="-10" dirty="0">
                <a:latin typeface="Times New Roman"/>
                <a:cs typeface="Times New Roman"/>
              </a:rPr>
              <a:t>    </a:t>
            </a:r>
            <a:r>
              <a:rPr sz="2400" dirty="0">
                <a:latin typeface="Times New Roman"/>
                <a:cs typeface="Times New Roman"/>
              </a:rPr>
              <a:t>Rating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Scales.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9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dirty="0">
                <a:latin typeface="Times New Roman"/>
                <a:cs typeface="Times New Roman"/>
              </a:rPr>
              <a:t>Using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Simulations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Evaluation.</a:t>
            </a:r>
            <a:endParaRPr sz="2400" dirty="0">
              <a:latin typeface="Times New Roman"/>
              <a:cs typeface="Times New Roman"/>
            </a:endParaRPr>
          </a:p>
          <a:p>
            <a:pPr marL="469900" lvl="1">
              <a:spcBef>
                <a:spcPts val="120"/>
              </a:spcBef>
              <a:tabLst>
                <a:tab pos="304800" algn="l"/>
              </a:tabLst>
            </a:pPr>
            <a:r>
              <a:rPr lang="ar-EG" sz="2400" dirty="0">
                <a:latin typeface="Times New Roman"/>
                <a:cs typeface="Times New Roman"/>
              </a:rPr>
              <a:t>   </a:t>
            </a:r>
            <a:r>
              <a:rPr sz="2400" dirty="0">
                <a:latin typeface="Times New Roman"/>
                <a:cs typeface="Times New Roman"/>
              </a:rPr>
              <a:t>Objective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Structured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Examination.</a:t>
            </a:r>
            <a:endParaRPr sz="2400" dirty="0">
              <a:latin typeface="Times New Roman"/>
              <a:cs typeface="Times New Roman"/>
            </a:endParaRPr>
          </a:p>
          <a:p>
            <a:pPr marL="469900" lvl="1">
              <a:spcBef>
                <a:spcPts val="215"/>
              </a:spcBef>
              <a:tabLst>
                <a:tab pos="304800" algn="l"/>
              </a:tabLst>
            </a:pPr>
            <a:r>
              <a:rPr lang="ar-EG" sz="2400" dirty="0">
                <a:solidFill>
                  <a:srgbClr val="181717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Objective</a:t>
            </a:r>
            <a:r>
              <a:rPr sz="2400" spc="-85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/>
                <a:cs typeface="Times New Roman"/>
              </a:rPr>
              <a:t>Structured</a:t>
            </a:r>
            <a:r>
              <a:rPr sz="2400" spc="-75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Practical</a:t>
            </a:r>
            <a:r>
              <a:rPr sz="2400" spc="-75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spc="-10" dirty="0" smtClean="0">
                <a:solidFill>
                  <a:srgbClr val="181717"/>
                </a:solidFill>
                <a:latin typeface="Times New Roman"/>
                <a:cs typeface="Times New Roman"/>
              </a:rPr>
              <a:t>Examination</a:t>
            </a:r>
            <a:endParaRPr lang="en-US" sz="2400" spc="-10" dirty="0" smtClean="0">
              <a:solidFill>
                <a:srgbClr val="181717"/>
              </a:solidFill>
              <a:latin typeface="Times New Roman"/>
              <a:cs typeface="Times New Roman"/>
            </a:endParaRPr>
          </a:p>
          <a:p>
            <a:pPr marL="762000" lvl="1" indent="-292100">
              <a:spcBef>
                <a:spcPts val="100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Writing</a:t>
            </a:r>
            <a:r>
              <a:rPr lang="en-US" sz="2400" spc="-9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assignments.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62000" lvl="1" indent="-292100">
              <a:spcBef>
                <a:spcPts val="120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Journal</a:t>
            </a:r>
            <a:r>
              <a:rPr lang="en-US" sz="24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Writing.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9900" lvl="1">
              <a:spcBef>
                <a:spcPts val="215"/>
              </a:spcBef>
              <a:tabLst>
                <a:tab pos="304800" algn="l"/>
              </a:tabLst>
            </a:pP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463" y="1173272"/>
            <a:ext cx="6464300" cy="505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indent="-27305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282575" algn="l"/>
              </a:tabLst>
            </a:pPr>
            <a:r>
              <a:rPr sz="2400" b="1" dirty="0">
                <a:latin typeface="Times New Roman"/>
                <a:cs typeface="Times New Roman"/>
              </a:rPr>
              <a:t>Benefits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of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stimulation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include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b="1" spc="-50" dirty="0"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402590" marR="419734" indent="-390525">
              <a:lnSpc>
                <a:spcPct val="149600"/>
              </a:lnSpc>
              <a:spcBef>
                <a:spcPts val="780"/>
              </a:spcBef>
              <a:buAutoNum type="arabicPeriod"/>
              <a:tabLst>
                <a:tab pos="402590" algn="l"/>
              </a:tabLst>
            </a:pP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develop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psychomotor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technological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practice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those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 </a:t>
            </a:r>
            <a:r>
              <a:rPr sz="2400" dirty="0">
                <a:latin typeface="Times New Roman"/>
                <a:cs typeface="Times New Roman"/>
              </a:rPr>
              <a:t>maintain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competence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402590" marR="5080" indent="-390525">
              <a:lnSpc>
                <a:spcPct val="147500"/>
              </a:lnSpc>
              <a:spcBef>
                <a:spcPts val="865"/>
              </a:spcBef>
              <a:buAutoNum type="arabicPeriod"/>
              <a:tabLst>
                <a:tab pos="402590" algn="l"/>
              </a:tabLst>
            </a:pPr>
            <a:r>
              <a:rPr sz="2400" dirty="0">
                <a:latin typeface="Times New Roman"/>
                <a:cs typeface="Times New Roman"/>
              </a:rPr>
              <a:t>Human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simulators,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enable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gain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thinking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problem-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solving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skills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make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independent</a:t>
            </a:r>
            <a:r>
              <a:rPr sz="24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decisions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12700" marR="15240" indent="302260">
              <a:lnSpc>
                <a:spcPct val="149200"/>
              </a:lnSpc>
              <a:spcBef>
                <a:spcPts val="815"/>
              </a:spcBef>
              <a:buClr>
                <a:srgbClr val="181717"/>
              </a:buClr>
              <a:buAutoNum type="arabicPeriod"/>
              <a:tabLst>
                <a:tab pos="314960" algn="l"/>
              </a:tabLst>
            </a:pPr>
            <a:r>
              <a:rPr sz="2400" dirty="0">
                <a:latin typeface="Times New Roman"/>
                <a:cs typeface="Times New Roman"/>
              </a:rPr>
              <a:t>Simulations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speed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learning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didactic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content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development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skills.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876425"/>
            <a:ext cx="33813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8500" y="887207"/>
            <a:ext cx="768482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en-US" sz="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3700" y="2385395"/>
            <a:ext cx="6858000" cy="3481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Benefits</a:t>
            </a:r>
            <a:r>
              <a:rPr sz="2400" b="1" u="sng" spc="11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sz="2400" b="1" u="sng" spc="11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stimulation</a:t>
            </a:r>
            <a:r>
              <a:rPr sz="2400" b="1" u="sng" spc="1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include</a:t>
            </a:r>
            <a:r>
              <a:rPr sz="2400" b="1" u="sng" spc="11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sz="2400" u="sng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202000"/>
              </a:lnSpc>
              <a:spcBef>
                <a:spcPts val="865"/>
              </a:spcBef>
            </a:pPr>
            <a:r>
              <a:rPr sz="2400" dirty="0">
                <a:latin typeface="Times New Roman"/>
                <a:cs typeface="Times New Roman"/>
              </a:rPr>
              <a:t>4.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assess</a:t>
            </a:r>
            <a:r>
              <a:rPr sz="24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situation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2400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analyze</a:t>
            </a:r>
            <a:r>
              <a:rPr sz="2400" spc="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data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make </a:t>
            </a:r>
            <a:r>
              <a:rPr sz="2400" dirty="0">
                <a:latin typeface="Times New Roman"/>
                <a:cs typeface="Times New Roman"/>
              </a:rPr>
              <a:t>decisions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about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priority</a:t>
            </a:r>
            <a:r>
              <a:rPr sz="2400" spc="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problems</a:t>
            </a:r>
            <a:r>
              <a:rPr sz="2400" spc="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actions</a:t>
            </a:r>
            <a:r>
              <a:rPr sz="2400" spc="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2400" spc="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take,</a:t>
            </a:r>
            <a:r>
              <a:rPr sz="2400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implement</a:t>
            </a:r>
            <a:r>
              <a:rPr sz="2400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those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interventions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practice</a:t>
            </a:r>
            <a:r>
              <a:rPr sz="2400" spc="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complex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technologies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15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evaluate</a:t>
            </a:r>
            <a:r>
              <a:rPr sz="2400" spc="1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outcomes</a:t>
            </a:r>
            <a:r>
              <a:rPr sz="2000" spc="-10" dirty="0"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99" y="2989995"/>
            <a:ext cx="3303587" cy="290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1479" y="1461282"/>
            <a:ext cx="6299200" cy="493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FF0000"/>
                </a:solidFill>
                <a:latin typeface="Times New Roman"/>
                <a:cs typeface="Times New Roman"/>
              </a:rPr>
              <a:t>Types</a:t>
            </a:r>
            <a:r>
              <a:rPr sz="27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7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simulations:</a:t>
            </a:r>
            <a:endParaRPr sz="2700" dirty="0">
              <a:latin typeface="Times New Roman"/>
              <a:cs typeface="Times New Roman"/>
            </a:endParaRPr>
          </a:p>
          <a:p>
            <a:pPr marL="207645" marR="5080" indent="-196215">
              <a:lnSpc>
                <a:spcPct val="150000"/>
              </a:lnSpc>
              <a:spcBef>
                <a:spcPts val="420"/>
              </a:spcBef>
              <a:buSzPct val="96296"/>
              <a:buAutoNum type="arabicPeriod"/>
              <a:tabLst>
                <a:tab pos="207645" algn="l"/>
                <a:tab pos="271780" algn="l"/>
              </a:tabLst>
            </a:pP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	Case</a:t>
            </a:r>
            <a:r>
              <a:rPr sz="27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scenarios</a:t>
            </a:r>
            <a:r>
              <a:rPr sz="27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that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students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analyze</a:t>
            </a:r>
            <a:r>
              <a:rPr sz="2700" spc="5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can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spc="-25" dirty="0">
                <a:latin typeface="Times New Roman"/>
                <a:cs typeface="Times New Roman"/>
              </a:rPr>
              <a:t>be </a:t>
            </a:r>
            <a:r>
              <a:rPr sz="2700" dirty="0">
                <a:latin typeface="Times New Roman"/>
                <a:cs typeface="Times New Roman"/>
              </a:rPr>
              <a:t>presented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paper-</a:t>
            </a:r>
            <a:r>
              <a:rPr sz="2700" dirty="0">
                <a:latin typeface="Times New Roman"/>
                <a:cs typeface="Times New Roman"/>
              </a:rPr>
              <a:t>and-pencil</a:t>
            </a:r>
            <a:r>
              <a:rPr sz="2700" spc="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format</a:t>
            </a:r>
            <a:r>
              <a:rPr sz="2700" spc="30" dirty="0">
                <a:latin typeface="Times New Roman"/>
                <a:cs typeface="Times New Roman"/>
              </a:rPr>
              <a:t> </a:t>
            </a:r>
            <a:r>
              <a:rPr sz="2700" spc="-25" dirty="0">
                <a:latin typeface="Times New Roman"/>
                <a:cs typeface="Times New Roman"/>
              </a:rPr>
              <a:t>or </a:t>
            </a:r>
            <a:r>
              <a:rPr sz="2700" dirty="0">
                <a:latin typeface="Times New Roman"/>
                <a:cs typeface="Times New Roman"/>
              </a:rPr>
              <a:t>through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multimedia.</a:t>
            </a:r>
            <a:endParaRPr sz="2700" dirty="0">
              <a:latin typeface="Times New Roman"/>
              <a:cs typeface="Times New Roman"/>
            </a:endParaRPr>
          </a:p>
          <a:p>
            <a:pPr marL="207645" marR="409575" indent="-196215" algn="just">
              <a:lnSpc>
                <a:spcPct val="151400"/>
              </a:lnSpc>
              <a:spcBef>
                <a:spcPts val="805"/>
              </a:spcBef>
              <a:buSzPct val="96296"/>
              <a:buAutoNum type="arabicPeriod"/>
              <a:tabLst>
                <a:tab pos="207645" algn="l"/>
                <a:tab pos="271780" algn="l"/>
              </a:tabLst>
            </a:pP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	Computer</a:t>
            </a:r>
            <a:r>
              <a:rPr sz="27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simulations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can</a:t>
            </a:r>
            <a:r>
              <a:rPr sz="2700" spc="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be</a:t>
            </a:r>
            <a:r>
              <a:rPr sz="2700" spc="5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developed </a:t>
            </a:r>
            <a:r>
              <a:rPr sz="2700" dirty="0">
                <a:latin typeface="Times New Roman"/>
                <a:cs typeface="Times New Roman"/>
              </a:rPr>
              <a:t>with</a:t>
            </a:r>
            <a:r>
              <a:rPr sz="2700" spc="5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models</a:t>
            </a:r>
            <a:r>
              <a:rPr sz="2700" spc="5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manikins</a:t>
            </a:r>
            <a:r>
              <a:rPr sz="2700" spc="5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for</a:t>
            </a:r>
            <a:r>
              <a:rPr sz="2700" spc="5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evaluating </a:t>
            </a:r>
            <a:r>
              <a:rPr sz="2700" dirty="0">
                <a:latin typeface="Times New Roman"/>
                <a:cs typeface="Times New Roman"/>
              </a:rPr>
              <a:t>skills</a:t>
            </a:r>
            <a:r>
              <a:rPr sz="2700" spc="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procedures,</a:t>
            </a:r>
            <a:r>
              <a:rPr sz="2700" spc="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for</a:t>
            </a:r>
            <a:r>
              <a:rPr sz="2700" spc="2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evaluation </a:t>
            </a:r>
            <a:r>
              <a:rPr sz="2700" dirty="0">
                <a:latin typeface="Times New Roman"/>
                <a:cs typeface="Times New Roman"/>
              </a:rPr>
              <a:t>with</a:t>
            </a:r>
            <a:r>
              <a:rPr sz="2700" spc="7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standardized</a:t>
            </a:r>
            <a:r>
              <a:rPr sz="2700" spc="75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patients.</a:t>
            </a:r>
            <a:endParaRPr sz="2700" dirty="0">
              <a:latin typeface="Times New Roman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79" y="4359275"/>
            <a:ext cx="3729521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460" y="581025"/>
            <a:ext cx="517144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en-US" sz="3800" cap="none" spc="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n-US" sz="3800" cap="none" spc="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Simulators</a:t>
            </a:r>
            <a:endParaRPr lang="en-US" sz="3800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108" y="1670344"/>
            <a:ext cx="6337935" cy="3864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740" marR="5080" indent="-193675" algn="justLow">
              <a:lnSpc>
                <a:spcPct val="149200"/>
              </a:lnSpc>
              <a:spcBef>
                <a:spcPts val="95"/>
              </a:spcBef>
              <a:buFont typeface="Arial MT"/>
              <a:buChar char="•"/>
              <a:tabLst>
                <a:tab pos="207645" algn="l"/>
              </a:tabLst>
            </a:pPr>
            <a:r>
              <a:rPr lang="en-US" sz="2400" b="1" dirty="0"/>
              <a:t>Human Patient Simulators</a:t>
            </a:r>
            <a:r>
              <a:rPr lang="en-US" sz="2400" dirty="0"/>
              <a:t> are computerized manikins that can replicate a wide range of physiological functions such as breathing, heart sounds, pulses, and even medical emergencies. These simulators allow students to practice and be evaluated on </a:t>
            </a:r>
            <a:r>
              <a:rPr lang="en-US" sz="2400" b="1" dirty="0"/>
              <a:t>clinical procedures, and decision-making</a:t>
            </a:r>
            <a:r>
              <a:rPr lang="en-US" sz="2400" dirty="0"/>
              <a:t> in a controlled environment.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4694" y="1984413"/>
            <a:ext cx="3081205" cy="433386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460" y="581025"/>
            <a:ext cx="517144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Standardized patients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108" y="1670344"/>
            <a:ext cx="6337935" cy="4585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740" marR="5080" indent="-193675">
              <a:lnSpc>
                <a:spcPct val="149200"/>
              </a:lnSpc>
              <a:spcBef>
                <a:spcPts val="9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One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type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simulation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evaluation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uses 	</a:t>
            </a:r>
            <a:r>
              <a:rPr sz="2400" dirty="0">
                <a:latin typeface="Times New Roman"/>
                <a:cs typeface="Times New Roman"/>
              </a:rPr>
              <a:t>standardized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patients.</a:t>
            </a:r>
            <a:endParaRPr sz="2400" dirty="0">
              <a:latin typeface="Times New Roman"/>
              <a:cs typeface="Times New Roman"/>
            </a:endParaRPr>
          </a:p>
          <a:p>
            <a:pPr marL="205740" marR="107314" indent="-193675">
              <a:lnSpc>
                <a:spcPct val="147500"/>
              </a:lnSpc>
              <a:spcBef>
                <a:spcPts val="86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Standardized</a:t>
            </a:r>
            <a:r>
              <a:rPr sz="24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contribute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consistency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	</a:t>
            </a:r>
            <a:r>
              <a:rPr sz="2400" dirty="0">
                <a:latin typeface="Times New Roman"/>
                <a:cs typeface="Times New Roman"/>
              </a:rPr>
              <a:t>evaluations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accurately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simulating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patient 	conditions.</a:t>
            </a:r>
            <a:endParaRPr sz="2400" b="1" dirty="0">
              <a:latin typeface="Times New Roman"/>
              <a:cs typeface="Times New Roman"/>
            </a:endParaRPr>
          </a:p>
          <a:p>
            <a:pPr marL="205740" marR="274955" indent="-193675">
              <a:lnSpc>
                <a:spcPct val="149200"/>
              </a:lnSpc>
              <a:spcBef>
                <a:spcPts val="81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tools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standardized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patients 	</a:t>
            </a:r>
            <a:r>
              <a:rPr sz="2400" dirty="0">
                <a:latin typeface="Times New Roman"/>
                <a:cs typeface="Times New Roman"/>
              </a:rPr>
              <a:t>should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valid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reliable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ensure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a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comprehensive</a:t>
            </a:r>
            <a:r>
              <a:rPr sz="24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assessment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students'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abilities.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44" y="1964836"/>
            <a:ext cx="3626432" cy="42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248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49" y="1419225"/>
            <a:ext cx="8991600" cy="618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5700" y="733425"/>
            <a:ext cx="6864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515"/>
              </a:spcBef>
            </a:pPr>
            <a:r>
              <a:rPr lang="en-US" sz="2400" b="1" u="sng" dirty="0">
                <a:latin typeface="Times New Roman"/>
                <a:cs typeface="Times New Roman"/>
              </a:rPr>
              <a:t>Objective</a:t>
            </a:r>
            <a:r>
              <a:rPr lang="en-US" sz="2400" b="1" u="sng" spc="-90" dirty="0">
                <a:latin typeface="Times New Roman"/>
                <a:cs typeface="Times New Roman"/>
              </a:rPr>
              <a:t> </a:t>
            </a:r>
            <a:r>
              <a:rPr lang="en-US" sz="2400" b="1" u="sng" spc="-10" dirty="0">
                <a:latin typeface="Times New Roman"/>
                <a:cs typeface="Times New Roman"/>
              </a:rPr>
              <a:t>Structured</a:t>
            </a:r>
            <a:r>
              <a:rPr lang="en-US" sz="2400" b="1" u="sng" spc="-85" dirty="0">
                <a:latin typeface="Times New Roman"/>
                <a:cs typeface="Times New Roman"/>
              </a:rPr>
              <a:t> </a:t>
            </a:r>
            <a:r>
              <a:rPr lang="en-US" sz="2400" b="1" u="sng" dirty="0">
                <a:latin typeface="Times New Roman"/>
                <a:cs typeface="Times New Roman"/>
              </a:rPr>
              <a:t>Clinical</a:t>
            </a:r>
            <a:r>
              <a:rPr lang="en-US" sz="2400" b="1" u="sng" spc="-85" dirty="0">
                <a:latin typeface="Times New Roman"/>
                <a:cs typeface="Times New Roman"/>
              </a:rPr>
              <a:t> </a:t>
            </a:r>
            <a:r>
              <a:rPr lang="en-US" sz="2400" b="1" u="sng" spc="-10" dirty="0">
                <a:latin typeface="Times New Roman"/>
                <a:cs typeface="Times New Roman"/>
              </a:rPr>
              <a:t>Examination</a:t>
            </a:r>
            <a:endParaRPr lang="en-US" sz="2400" b="1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384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81025"/>
            <a:ext cx="10528300" cy="6077818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12700">
              <a:spcBef>
                <a:spcPts val="1515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Objective</a:t>
            </a:r>
            <a:r>
              <a:rPr sz="24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Structured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Examination</a:t>
            </a:r>
            <a:endParaRPr lang="en-US" sz="2400" b="1" spc="-1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02590" marR="5080" lvl="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O – Objective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: Based on facts, not personal feelings or bias.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Every student is evaluated using the same checklist or criteria</a:t>
            </a:r>
          </a:p>
          <a:p>
            <a:pPr marL="402590" marR="5080" lvl="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S – Structured: 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Carefully organized and planned.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The exam follows a predefined format with set stations, timings, and instructions. </a:t>
            </a:r>
          </a:p>
          <a:p>
            <a:pPr marL="402590" marR="5080" lvl="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 – Clinical: 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Related to real-life patient care or healthcare settings.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It tests clinical skills like examining a patient diagnosing, or performing a procedure.</a:t>
            </a:r>
          </a:p>
          <a:p>
            <a:pPr marL="402590" marR="5080" lvl="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E – Examination: 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A formal test to assess knowledge or skills. 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It’s an assessment method to evaluate how well a student performs various clinical tasks 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(</a:t>
            </a:r>
            <a:r>
              <a:rPr lang="en-US" sz="2400" dirty="0" err="1">
                <a:solidFill>
                  <a:prstClr val="black"/>
                </a:solidFill>
              </a:rPr>
              <a:t>Dewan</a:t>
            </a:r>
            <a:r>
              <a:rPr lang="en-US" sz="2400" dirty="0">
                <a:solidFill>
                  <a:prstClr val="black"/>
                </a:solidFill>
              </a:rPr>
              <a:t>, Khalil &amp; Gupta, 2024). 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1515"/>
              </a:spcBef>
            </a:pPr>
            <a:endParaRPr sz="24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51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81025"/>
            <a:ext cx="6263863" cy="5527539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12700">
              <a:spcBef>
                <a:spcPts val="1515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Objective</a:t>
            </a:r>
            <a:r>
              <a:rPr sz="24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Structured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Examination</a:t>
            </a:r>
            <a:endParaRPr lang="en-US" sz="2400" b="1" spc="-1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1515"/>
              </a:spcBef>
            </a:pPr>
            <a:endParaRPr sz="24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02590" marR="508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OSCEs</a:t>
            </a:r>
            <a:r>
              <a:rPr sz="24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are</a:t>
            </a:r>
            <a:r>
              <a:rPr sz="24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structured</a:t>
            </a:r>
            <a:r>
              <a:rPr sz="24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assessments</a:t>
            </a:r>
            <a:r>
              <a:rPr sz="2400" spc="-8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Times New Roman"/>
                <a:cs typeface="Times New Roman"/>
              </a:rPr>
              <a:t>that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involve</a:t>
            </a:r>
            <a:r>
              <a:rPr sz="2400" spc="-8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multiple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stations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4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each</a:t>
            </a:r>
            <a:r>
              <a:rPr sz="24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focusing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on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specific</a:t>
            </a:r>
            <a:r>
              <a:rPr sz="24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skill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scenario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Students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rotate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through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these</a:t>
            </a:r>
            <a:r>
              <a:rPr sz="24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stations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and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perform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tasks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while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being</a:t>
            </a:r>
            <a:r>
              <a:rPr sz="24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observed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evaluated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.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OSCEs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often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use</a:t>
            </a:r>
            <a:r>
              <a:rPr sz="2400" spc="-7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checklists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rating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scales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to</a:t>
            </a:r>
            <a:r>
              <a:rPr sz="2400" spc="-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assess</a:t>
            </a:r>
            <a:r>
              <a:rPr sz="2400" spc="-9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students'</a:t>
            </a:r>
            <a:r>
              <a:rPr sz="2400" spc="-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performance,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communication,</a:t>
            </a:r>
            <a:r>
              <a:rPr sz="2400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and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clinical</a:t>
            </a:r>
            <a:r>
              <a:rPr sz="2400" spc="-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reasoning</a:t>
            </a:r>
            <a:r>
              <a:rPr lang="en-US"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 (</a:t>
            </a:r>
            <a:r>
              <a:rPr lang="en-US" sz="2400" dirty="0">
                <a:solidFill>
                  <a:prstClr val="black"/>
                </a:solidFill>
              </a:rPr>
              <a:t>Ahmed &amp; Khan, 2023). </a:t>
            </a:r>
            <a:endParaRPr sz="2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12" y="1495425"/>
            <a:ext cx="3337288" cy="46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241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900" y="123825"/>
            <a:ext cx="8458200" cy="5600508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15"/>
              </a:spcBef>
            </a:pP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Objective</a:t>
            </a:r>
            <a:r>
              <a:rPr sz="28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Structured</a:t>
            </a:r>
            <a:r>
              <a:rPr sz="2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Examination</a:t>
            </a:r>
            <a:endParaRPr lang="en-US" sz="2800" b="1" spc="-1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15"/>
              </a:spcBef>
            </a:pPr>
            <a:endParaRPr lang="en-US" sz="2400" b="1" spc="-1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15"/>
              </a:spcBef>
            </a:pPr>
            <a:endParaRPr sz="2400" b="1" spc="-1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02590" marR="508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Some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stations</a:t>
            </a:r>
            <a:r>
              <a:rPr lang="en-US" sz="2400" dirty="0">
                <a:latin typeface="Times New Roman"/>
                <a:cs typeface="Times New Roman"/>
              </a:rPr>
              <a:t> assess the student’s ability to take a patient’s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history, perform  physical examination, and implement other interventions</a:t>
            </a:r>
            <a:r>
              <a:rPr lang="en-US" sz="2400" dirty="0">
                <a:latin typeface="Times New Roman"/>
                <a:cs typeface="Times New Roman"/>
              </a:rPr>
              <a:t> while being observed by the teacher or an examiner. </a:t>
            </a:r>
          </a:p>
          <a:p>
            <a:pPr marL="402590" marR="5080" indent="-390525" algn="justLow">
              <a:lnSpc>
                <a:spcPct val="148500"/>
              </a:lnSpc>
              <a:spcBef>
                <a:spcPts val="20"/>
              </a:spcBef>
              <a:buFont typeface="Wingdings"/>
              <a:buChar char=""/>
              <a:tabLst>
                <a:tab pos="40259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 At other stations, students might be tested on their knowledge and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cognitive skills</a:t>
            </a:r>
            <a:r>
              <a:rPr lang="en-US" sz="2400" dirty="0">
                <a:latin typeface="Times New Roman"/>
                <a:cs typeface="Times New Roman"/>
              </a:rPr>
              <a:t>—they might be asked to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analyze data, select interventions and treatments, and manage the patient’s condition.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8402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657226"/>
            <a:ext cx="9372600" cy="501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Types of OSCE stations:</a:t>
            </a:r>
          </a:p>
          <a:p>
            <a:pPr algn="justLow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1- At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clinical stations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focus is on clinical competence, for example,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taking a history and performing a physical examination, collecting appropriate data, and communicating effectively.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Low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Typically at clinical stations there is interaction between the student and a simulated patient.</a:t>
            </a:r>
          </a:p>
          <a:p>
            <a:pPr marL="342900" indent="-342900" algn="justLow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At these stations the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teacher or examiner can evaluate students’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understanding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of varied patient conditions and management of them and can rate the students’ performance.</a:t>
            </a:r>
          </a:p>
        </p:txBody>
      </p:sp>
    </p:spTree>
    <p:extLst>
      <p:ext uri="{BB962C8B-B14F-4D97-AF65-F5344CB8AC3E}">
        <p14:creationId xmlns:p14="http://schemas.microsoft.com/office/powerpoint/2010/main" val="12616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458" y="428625"/>
            <a:ext cx="4599242" cy="555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Outline...Cont</a:t>
            </a:r>
            <a:r>
              <a:rPr lang="en-US" b="1" cap="none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5058" y="1417112"/>
            <a:ext cx="5913120" cy="5950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Nursing Care Plans.</a:t>
            </a: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Concept Maps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dirty="0" smtClean="0">
                <a:latin typeface="Times New Roman"/>
                <a:cs typeface="Times New Roman"/>
              </a:rPr>
              <a:t>Case</a:t>
            </a:r>
            <a:r>
              <a:rPr sz="2400" spc="-60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unfolding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cases,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study</a:t>
            </a:r>
            <a:r>
              <a:rPr sz="2400" spc="-10" dirty="0" smtClean="0">
                <a:latin typeface="Times New Roman"/>
                <a:cs typeface="Times New Roman"/>
              </a:rPr>
              <a:t>.</a:t>
            </a:r>
            <a:endParaRPr lang="en-US" sz="2400" spc="-10" dirty="0" smtClean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Games.</a:t>
            </a: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Media </a:t>
            </a:r>
            <a:r>
              <a:rPr lang="en-US" sz="2400" dirty="0" smtClean="0">
                <a:latin typeface="Times New Roman"/>
                <a:cs typeface="Times New Roman"/>
              </a:rPr>
              <a:t>clips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120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Papers.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5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Portfolio.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120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Conferences.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9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dirty="0">
                <a:latin typeface="Times New Roman"/>
                <a:cs typeface="Times New Roman"/>
              </a:rPr>
              <a:t>Group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projects.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140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Self-assessment.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219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distance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education.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620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Summery</a:t>
            </a:r>
            <a:endParaRPr sz="2400" dirty="0">
              <a:latin typeface="Times New Roman"/>
              <a:cs typeface="Times New Roman"/>
            </a:endParaRPr>
          </a:p>
          <a:p>
            <a:pPr marL="762000" lvl="1" indent="-292100">
              <a:spcBef>
                <a:spcPts val="625"/>
              </a:spcBef>
              <a:buFont typeface="Wingdings"/>
              <a:buChar char=""/>
              <a:tabLst>
                <a:tab pos="304800" algn="l"/>
              </a:tabLst>
            </a:pPr>
            <a:r>
              <a:rPr sz="2400" spc="-10" dirty="0">
                <a:latin typeface="Times New Roman"/>
                <a:cs typeface="Times New Roman"/>
              </a:rPr>
              <a:t>References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657226"/>
            <a:ext cx="93726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Types of OSCE stations:</a:t>
            </a:r>
          </a:p>
          <a:p>
            <a:pPr algn="justLow">
              <a:lnSpc>
                <a:spcPct val="2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2- At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practical stations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students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demonstrate psychomotor skills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per</a:t>
            </a:r>
          </a:p>
          <a:p>
            <a:pPr algn="justLow">
              <a:lnSpc>
                <a:spcPct val="2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form procedures, use technologies, and demonstrate other technical</a:t>
            </a:r>
          </a:p>
          <a:p>
            <a:pPr algn="justLow">
              <a:lnSpc>
                <a:spcPct val="2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competencies. </a:t>
            </a:r>
          </a:p>
          <a:p>
            <a:pPr marL="342900" indent="-342900" algn="justLow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Performance at these stations is evaluated by the teacher or examiner, usually with checklists. </a:t>
            </a:r>
          </a:p>
          <a:p>
            <a:pPr marL="342900" indent="-342900" algn="justLow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Challenges in using OSCE are student stress from being observed during performance.</a:t>
            </a:r>
          </a:p>
        </p:txBody>
      </p:sp>
    </p:spTree>
    <p:extLst>
      <p:ext uri="{BB962C8B-B14F-4D97-AF65-F5344CB8AC3E}">
        <p14:creationId xmlns:p14="http://schemas.microsoft.com/office/powerpoint/2010/main" val="4188948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" y="657226"/>
            <a:ext cx="9372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Types of OSCE stations:</a:t>
            </a:r>
          </a:p>
          <a:p>
            <a:pPr algn="justLow">
              <a:lnSpc>
                <a:spcPct val="20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Static station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this station facilitates the evaluation of cognitive skills such as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interpreting lab results and other data, developing management plans, and making other types of decisions about patient care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Low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At these stations the teacher or examiner is not present to observe students.</a:t>
            </a:r>
          </a:p>
          <a:p>
            <a:pPr marL="342900" indent="-342900" algn="justLow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There is no interaction with a simulated or standardized patient.</a:t>
            </a:r>
          </a:p>
        </p:txBody>
      </p:sp>
    </p:spTree>
    <p:extLst>
      <p:ext uri="{BB962C8B-B14F-4D97-AF65-F5344CB8AC3E}">
        <p14:creationId xmlns:p14="http://schemas.microsoft.com/office/powerpoint/2010/main" val="2478947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746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114425"/>
            <a:ext cx="7086600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7700" y="309282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Objective Structured Clinical Examination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300" y="885825"/>
            <a:ext cx="849510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sz="3800" cap="none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  <a:r>
              <a:rPr lang="en-US" sz="3800" cap="none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en-US" sz="3800" cap="none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0794" y="2031538"/>
            <a:ext cx="9756140" cy="307936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Low">
              <a:lnSpc>
                <a:spcPct val="150600"/>
              </a:lnSpc>
              <a:spcBef>
                <a:spcPts val="140"/>
              </a:spcBef>
            </a:pP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Objective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Structured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Practical</a:t>
            </a:r>
            <a:r>
              <a:rPr sz="27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Examination</a:t>
            </a:r>
            <a:r>
              <a:rPr sz="2700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(OSPE)</a:t>
            </a:r>
            <a:r>
              <a:rPr sz="27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dirty="0">
                <a:latin typeface="Times New Roman"/>
                <a:cs typeface="Times New Roman"/>
              </a:rPr>
              <a:t>is a new pattern of practical examination. In OSPE each component of clinical competence is tested uniformly and objectively for all the students who are taking up a </a:t>
            </a:r>
            <a:r>
              <a:rPr lang="en-US" sz="2700" dirty="0">
                <a:solidFill>
                  <a:srgbClr val="FF0000"/>
                </a:solidFill>
                <a:latin typeface="Times New Roman"/>
                <a:cs typeface="Times New Roman"/>
              </a:rPr>
              <a:t>practical examination</a:t>
            </a:r>
            <a:r>
              <a:rPr lang="en-US" sz="2700" dirty="0">
                <a:latin typeface="Times New Roman"/>
                <a:cs typeface="Times New Roman"/>
              </a:rPr>
              <a:t> at a given place (Singh, </a:t>
            </a:r>
            <a:r>
              <a:rPr lang="en-US" sz="2700" dirty="0" err="1">
                <a:latin typeface="Times New Roman"/>
                <a:cs typeface="Times New Roman"/>
              </a:rPr>
              <a:t>Sood</a:t>
            </a:r>
            <a:r>
              <a:rPr lang="en-US" sz="2700" dirty="0">
                <a:latin typeface="Times New Roman"/>
                <a:cs typeface="Times New Roman"/>
              </a:rPr>
              <a:t> &amp; Singh, 2020). </a:t>
            </a:r>
            <a:endParaRPr sz="2700" dirty="0">
              <a:latin typeface="Times New Roman"/>
              <a:cs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5000625"/>
            <a:ext cx="20955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300" y="885825"/>
            <a:ext cx="849510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sz="3800" cap="none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  <a:r>
              <a:rPr lang="en-US" sz="3800" cap="none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en-US" sz="3800" cap="none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0794" y="2031538"/>
            <a:ext cx="9756140" cy="31286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40"/>
              </a:spcBef>
            </a:pP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Objective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Structured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Practical</a:t>
            </a:r>
            <a:r>
              <a:rPr sz="27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Examination</a:t>
            </a:r>
            <a:r>
              <a:rPr sz="2700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(OSPE)</a:t>
            </a:r>
            <a:r>
              <a:rPr sz="27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in</a:t>
            </a:r>
            <a:r>
              <a:rPr sz="2700" spc="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nursing</a:t>
            </a:r>
            <a:r>
              <a:rPr sz="2700" spc="5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spc="-25" dirty="0">
                <a:solidFill>
                  <a:prstClr val="black"/>
                </a:solidFill>
                <a:latin typeface="Times New Roman"/>
                <a:cs typeface="Times New Roman"/>
              </a:rPr>
              <a:t>is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an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assessment</a:t>
            </a:r>
            <a:r>
              <a:rPr sz="27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method</a:t>
            </a:r>
            <a:r>
              <a:rPr sz="27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that</a:t>
            </a:r>
            <a:r>
              <a:rPr sz="27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evaluates</a:t>
            </a:r>
            <a:r>
              <a:rPr sz="27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student's</a:t>
            </a:r>
            <a:r>
              <a:rPr sz="27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clinical</a:t>
            </a:r>
            <a:r>
              <a:rPr sz="27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and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prstClr val="black"/>
                </a:solidFill>
                <a:latin typeface="Times New Roman"/>
                <a:cs typeface="Times New Roman"/>
              </a:rPr>
              <a:t>practical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skills</a:t>
            </a:r>
            <a:r>
              <a:rPr sz="27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7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7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structured</a:t>
            </a:r>
            <a:r>
              <a:rPr sz="27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manner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r>
              <a:rPr sz="27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During</a:t>
            </a:r>
            <a:r>
              <a:rPr sz="27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an</a:t>
            </a:r>
            <a:r>
              <a:rPr sz="2700" spc="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OSPE,</a:t>
            </a:r>
            <a:r>
              <a:rPr sz="2700" spc="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nursing</a:t>
            </a:r>
            <a:r>
              <a:rPr sz="27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students</a:t>
            </a:r>
            <a:r>
              <a:rPr sz="27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spc="-20" dirty="0">
                <a:solidFill>
                  <a:srgbClr val="FF0000"/>
                </a:solidFill>
                <a:latin typeface="Times New Roman"/>
                <a:cs typeface="Times New Roman"/>
              </a:rPr>
              <a:t>move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through</a:t>
            </a:r>
            <a:r>
              <a:rPr sz="27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series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700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stations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sz="2700" spc="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each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presenting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2700" spc="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specific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scenario</a:t>
            </a:r>
            <a:r>
              <a:rPr sz="2700" spc="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or</a:t>
            </a:r>
            <a:r>
              <a:rPr sz="2700" spc="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spc="-20" dirty="0">
                <a:solidFill>
                  <a:srgbClr val="FF0000"/>
                </a:solidFill>
                <a:latin typeface="Times New Roman"/>
                <a:cs typeface="Times New Roman"/>
              </a:rPr>
              <a:t>task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related</a:t>
            </a:r>
            <a:r>
              <a:rPr sz="27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prstClr val="black"/>
                </a:solidFill>
                <a:latin typeface="Times New Roman"/>
                <a:cs typeface="Times New Roman"/>
              </a:rPr>
              <a:t>to</a:t>
            </a:r>
            <a:r>
              <a:rPr sz="2700" spc="2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7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FF0000"/>
                </a:solidFill>
                <a:latin typeface="Times New Roman"/>
                <a:cs typeface="Times New Roman"/>
              </a:rPr>
              <a:t>practice</a:t>
            </a:r>
            <a:r>
              <a:rPr sz="2700" spc="-10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7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4475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5205" y="2104690"/>
            <a:ext cx="8992235" cy="32006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justLow">
              <a:lnSpc>
                <a:spcPct val="200000"/>
              </a:lnSpc>
              <a:spcBef>
                <a:spcPts val="25"/>
              </a:spcBef>
            </a:pPr>
            <a:r>
              <a:rPr sz="2700" dirty="0">
                <a:latin typeface="Times New Roman"/>
                <a:cs typeface="Times New Roman"/>
              </a:rPr>
              <a:t>They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are</a:t>
            </a:r>
            <a:r>
              <a:rPr sz="2700" spc="4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then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assessed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on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their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ability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to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perform</a:t>
            </a:r>
            <a:r>
              <a:rPr sz="2700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FF0000"/>
                </a:solidFill>
                <a:latin typeface="Times New Roman"/>
                <a:cs typeface="Times New Roman"/>
              </a:rPr>
              <a:t>relevant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nursing</a:t>
            </a:r>
            <a:r>
              <a:rPr sz="2700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FF0000"/>
                </a:solidFill>
                <a:latin typeface="Times New Roman"/>
                <a:cs typeface="Times New Roman"/>
              </a:rPr>
              <a:t>procedures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make</a:t>
            </a:r>
            <a:r>
              <a:rPr sz="27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decisions,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2700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apply</a:t>
            </a:r>
            <a:r>
              <a:rPr sz="2700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their</a:t>
            </a:r>
            <a:r>
              <a:rPr sz="27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FF0000"/>
                </a:solidFill>
                <a:latin typeface="Times New Roman"/>
                <a:cs typeface="Times New Roman"/>
              </a:rPr>
              <a:t>knowledge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7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7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FF0000"/>
                </a:solidFill>
                <a:latin typeface="Times New Roman"/>
                <a:cs typeface="Times New Roman"/>
              </a:rPr>
              <a:t>hands-on</a:t>
            </a:r>
            <a:r>
              <a:rPr sz="270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700" b="1" dirty="0">
                <a:solidFill>
                  <a:srgbClr val="FF0000"/>
                </a:solidFill>
                <a:latin typeface="Times New Roman"/>
                <a:cs typeface="Times New Roman"/>
              </a:rPr>
              <a:t>setting</a:t>
            </a:r>
            <a:r>
              <a:rPr sz="2700" dirty="0">
                <a:latin typeface="Times New Roman"/>
                <a:cs typeface="Times New Roman"/>
              </a:rPr>
              <a:t>.</a:t>
            </a:r>
            <a:r>
              <a:rPr sz="2700" spc="-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This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format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allows</a:t>
            </a:r>
            <a:r>
              <a:rPr sz="2700" spc="3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for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40" dirty="0">
                <a:latin typeface="Times New Roman"/>
                <a:cs typeface="Times New Roman"/>
              </a:rPr>
              <a:t> </a:t>
            </a:r>
            <a:r>
              <a:rPr sz="2700" spc="-10" dirty="0">
                <a:latin typeface="Times New Roman"/>
                <a:cs typeface="Times New Roman"/>
              </a:rPr>
              <a:t>comprehensive </a:t>
            </a:r>
            <a:r>
              <a:rPr sz="2700" dirty="0">
                <a:latin typeface="Times New Roman"/>
                <a:cs typeface="Times New Roman"/>
              </a:rPr>
              <a:t>evaluation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of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practical</a:t>
            </a:r>
            <a:r>
              <a:rPr sz="2700" spc="2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skills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in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standardized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and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objective</a:t>
            </a:r>
            <a:r>
              <a:rPr sz="2700" spc="35" dirty="0">
                <a:latin typeface="Times New Roman"/>
                <a:cs typeface="Times New Roman"/>
              </a:rPr>
              <a:t> </a:t>
            </a:r>
            <a:r>
              <a:rPr sz="2700" spc="-25" dirty="0">
                <a:latin typeface="Times New Roman"/>
                <a:cs typeface="Times New Roman"/>
              </a:rPr>
              <a:t>way</a:t>
            </a:r>
            <a:r>
              <a:rPr lang="en-US" sz="2700" spc="-25" dirty="0">
                <a:latin typeface="Times New Roman"/>
                <a:cs typeface="Times New Roman"/>
              </a:rPr>
              <a:t>.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5204" y="733425"/>
            <a:ext cx="871009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sz="3800" cap="none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  <a:r>
              <a:rPr lang="en-US" sz="3800" cap="none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en-US" sz="3800" cap="none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OSPE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222500"/>
            <a:ext cx="7848600" cy="38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750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43" y="2486025"/>
            <a:ext cx="59436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8500" y="428625"/>
            <a:ext cx="6750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Objective Structured Practical Examination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416" y="581025"/>
            <a:ext cx="5116284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spc="-20" dirty="0" smtClean="0">
                <a:latin typeface="Times New Roman"/>
                <a:cs typeface="Times New Roman"/>
              </a:rPr>
              <a:t>Written</a:t>
            </a:r>
            <a:r>
              <a:rPr lang="en-US" sz="3800" b="0" cap="none" spc="-190" dirty="0" smtClean="0">
                <a:latin typeface="Times New Roman"/>
                <a:cs typeface="Times New Roman"/>
              </a:rPr>
              <a:t> </a:t>
            </a:r>
            <a:r>
              <a:rPr lang="en-US" sz="3800" b="0" cap="none" spc="-10" dirty="0" smtClean="0">
                <a:latin typeface="Times New Roman"/>
                <a:cs typeface="Times New Roman"/>
              </a:rPr>
              <a:t>Assignments in </a:t>
            </a:r>
            <a:r>
              <a:rPr lang="en-US" sz="3800" cap="none" spc="-20" dirty="0" smtClean="0">
                <a:latin typeface="Times New Roman"/>
                <a:cs typeface="Times New Roman"/>
              </a:rPr>
              <a:t>Clinical Evaluation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666" y="1822744"/>
            <a:ext cx="6850380" cy="4371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645" marR="835660" indent="-198755">
              <a:lnSpc>
                <a:spcPct val="1492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spc="-10" dirty="0">
                <a:solidFill>
                  <a:srgbClr val="181717"/>
                </a:solidFill>
                <a:latin typeface="Times New Roman"/>
                <a:cs typeface="Times New Roman"/>
              </a:rPr>
              <a:t>	Written</a:t>
            </a:r>
            <a:r>
              <a:rPr sz="2400" spc="-10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assignments</a:t>
            </a:r>
            <a:r>
              <a:rPr sz="2400" spc="-10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accompanying</a:t>
            </a:r>
            <a:r>
              <a:rPr sz="2400" spc="-10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the</a:t>
            </a:r>
            <a:r>
              <a:rPr sz="2400" spc="-10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/>
                <a:cs typeface="Times New Roman"/>
              </a:rPr>
              <a:t>clinical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experience</a:t>
            </a:r>
            <a:r>
              <a:rPr sz="2400" spc="-85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are</a:t>
            </a:r>
            <a:r>
              <a:rPr sz="2400" spc="-8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effective</a:t>
            </a:r>
            <a:r>
              <a:rPr sz="2400" spc="-8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methods</a:t>
            </a:r>
            <a:r>
              <a:rPr sz="2400" spc="-8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for</a:t>
            </a:r>
            <a:r>
              <a:rPr sz="2400" spc="-7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/>
                <a:cs typeface="Times New Roman"/>
              </a:rPr>
              <a:t>assessing</a:t>
            </a:r>
            <a:r>
              <a:rPr sz="2400" spc="-80" dirty="0">
                <a:solidFill>
                  <a:srgbClr val="181717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181717"/>
                </a:solidFill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314960" indent="-302260">
              <a:lnSpc>
                <a:spcPct val="100000"/>
              </a:lnSpc>
              <a:spcBef>
                <a:spcPts val="2235"/>
              </a:spcBef>
              <a:buAutoNum type="arabicPeriod"/>
              <a:tabLst>
                <a:tab pos="314960" algn="l"/>
              </a:tabLst>
            </a:pP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Students’</a:t>
            </a:r>
            <a:r>
              <a:rPr sz="2400" spc="-1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problem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solving.</a:t>
            </a: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91795" indent="-379095">
              <a:lnSpc>
                <a:spcPct val="100000"/>
              </a:lnSpc>
              <a:spcBef>
                <a:spcPts val="2230"/>
              </a:spcBef>
              <a:buAutoNum type="arabicPeriod"/>
              <a:tabLst>
                <a:tab pos="39179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thinking.</a:t>
            </a: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91795" indent="-379095">
              <a:lnSpc>
                <a:spcPct val="100000"/>
              </a:lnSpc>
              <a:spcBef>
                <a:spcPts val="2210"/>
              </a:spcBef>
              <a:buAutoNum type="arabicPeriod"/>
              <a:tabLst>
                <a:tab pos="39179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Higher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level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learning.</a:t>
            </a: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14960" indent="-302260">
              <a:lnSpc>
                <a:spcPct val="100000"/>
              </a:lnSpc>
              <a:spcBef>
                <a:spcPts val="2230"/>
              </a:spcBef>
              <a:buAutoNum type="arabicPeriod"/>
              <a:tabLst>
                <a:tab pos="314960" algn="l"/>
              </a:tabLst>
            </a:pP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Understanding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content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relevant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24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practice.</a:t>
            </a: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2330"/>
              </a:spcBef>
              <a:buAutoNum type="arabicPeriod"/>
              <a:tabLst>
                <a:tab pos="298450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Ability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express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ideas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writing.</a:t>
            </a: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105025"/>
            <a:ext cx="3124200" cy="408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501" y="887207"/>
            <a:ext cx="791240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2288" y="2416856"/>
            <a:ext cx="8631555" cy="3472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 indent="-193675" algn="just">
              <a:spcBef>
                <a:spcPts val="100"/>
              </a:spcBef>
              <a:buFont typeface="Arial MT"/>
              <a:buChar char="•"/>
              <a:tabLst>
                <a:tab pos="206375" algn="l"/>
              </a:tabLs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Clinical evaluation methods in nursing education are critical tools used to assess and ensure the competency of nursing students in both theoretical knowledge and practical skills. These methods provide a structured approach to </a:t>
            </a:r>
            <a:r>
              <a:rPr lang="ar-EG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measure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students' progress, identify areas for improvement, and prepare them for real-world healthcare 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environments</a:t>
            </a:r>
            <a:r>
              <a:rPr lang="ar-EG" sz="28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ar-EG" sz="2800" kern="100" dirty="0" smtClean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Vijayan,2025</a:t>
            </a:r>
            <a:r>
              <a:rPr lang="en-US" sz="2800" kern="100" dirty="0" smtClean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  <a:tabLst>
                <a:tab pos="206375" algn="l"/>
              </a:tabLst>
            </a:pPr>
            <a:endParaRPr sz="2800" dirty="0">
              <a:latin typeface="Times New Roman"/>
              <a:cs typeface="+mj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416" y="581025"/>
            <a:ext cx="5116284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20" dirty="0">
                <a:latin typeface="Times New Roman"/>
                <a:cs typeface="Times New Roman"/>
              </a:rPr>
              <a:t>Written Assignments in Clinical Evaluation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666" y="1822744"/>
            <a:ext cx="8851234" cy="78248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645" marR="835660" indent="-198755" algn="justLow">
              <a:lnSpc>
                <a:spcPct val="2000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spc="-10" dirty="0">
                <a:solidFill>
                  <a:srgbClr val="181717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Written assignments should be assessed using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predetermined criteria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that address quality of content;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organization of ideas; and the process of arriving at decisions and, depending on the assignment, at developing an argument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Writing style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should also be considered.</a:t>
            </a:r>
          </a:p>
          <a:p>
            <a:pPr marL="207645" marR="835660" indent="-198755" algn="justLow">
              <a:lnSpc>
                <a:spcPct val="2000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lang="en-US" sz="2400" spc="-10" dirty="0">
                <a:solidFill>
                  <a:srgbClr val="181717"/>
                </a:solidFill>
                <a:latin typeface="Times New Roman" pitchFamily="18" charset="0"/>
                <a:cs typeface="Times New Roman" pitchFamily="18" charset="0"/>
              </a:rPr>
              <a:t>The teacher needs to be clear about the outcomes to be evaluated with the assignment. </a:t>
            </a:r>
          </a:p>
          <a:p>
            <a:pPr marL="207645" marR="835660" indent="-198755" algn="justLow">
              <a:lnSpc>
                <a:spcPct val="2000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endParaRPr lang="en-US" sz="2400" spc="-10" dirty="0">
              <a:solidFill>
                <a:srgbClr val="181717"/>
              </a:solidFill>
              <a:latin typeface="Times New Roman" pitchFamily="18" charset="0"/>
              <a:cs typeface="Times New Roman" pitchFamily="18" charset="0"/>
            </a:endParaRPr>
          </a:p>
          <a:p>
            <a:pPr marL="8890" marR="835660" algn="justLow">
              <a:lnSpc>
                <a:spcPct val="200000"/>
              </a:lnSpc>
              <a:spcBef>
                <a:spcPts val="95"/>
              </a:spcBef>
              <a:buSzPct val="95833"/>
              <a:tabLst>
                <a:tab pos="207645" algn="l"/>
                <a:tab pos="281940" algn="l"/>
              </a:tabLst>
            </a:pPr>
            <a:endParaRPr lang="en-US" sz="2400" spc="-10" dirty="0">
              <a:solidFill>
                <a:srgbClr val="181717"/>
              </a:solidFill>
              <a:latin typeface="Times New Roman"/>
              <a:cs typeface="Times New Roman"/>
            </a:endParaRPr>
          </a:p>
          <a:p>
            <a:pPr marL="207645" marR="835660" indent="-198755" algn="justLow">
              <a:lnSpc>
                <a:spcPct val="1492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endParaRPr lang="en-US" sz="2400" spc="-10" dirty="0">
              <a:solidFill>
                <a:srgbClr val="181717"/>
              </a:solidFill>
              <a:latin typeface="Times New Roman"/>
              <a:cs typeface="Times New Roman"/>
            </a:endParaRPr>
          </a:p>
          <a:p>
            <a:pPr marL="207645" marR="835660" indent="-198755" algn="justLow">
              <a:lnSpc>
                <a:spcPct val="1492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0311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416" y="581025"/>
            <a:ext cx="976448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20" dirty="0">
                <a:latin typeface="Times New Roman"/>
                <a:cs typeface="Times New Roman"/>
              </a:rPr>
              <a:t>Written Assignments in Clinical Evaluation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3700" y="2257425"/>
            <a:ext cx="10134600" cy="5583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645" marR="835660" indent="-198755" algn="justLow">
              <a:lnSpc>
                <a:spcPct val="2000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spc="-10" dirty="0">
                <a:solidFill>
                  <a:srgbClr val="181717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Structured assignments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that involve short sentences and phrases, such as nursing care plans and teaching plans, do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 foster development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writing skills, nor do they provide data for assessing writing. </a:t>
            </a:r>
          </a:p>
          <a:p>
            <a:pPr marL="207645" marR="835660" indent="-198755" algn="justLow">
              <a:lnSpc>
                <a:spcPct val="2000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Other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assignments such as papers on analyses of theories and critiques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the literature can be used for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assessing students’ understanding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as well as writing ability. </a:t>
            </a:r>
          </a:p>
          <a:p>
            <a:pPr marL="207645" marR="835660" indent="-198755" algn="justLow">
              <a:lnSpc>
                <a:spcPct val="1492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endParaRPr lang="en-US" sz="2400" spc="-10" dirty="0">
              <a:solidFill>
                <a:srgbClr val="181717"/>
              </a:solidFill>
              <a:latin typeface="Times New Roman"/>
              <a:cs typeface="Times New Roman"/>
            </a:endParaRPr>
          </a:p>
          <a:p>
            <a:pPr marL="207645" marR="835660" indent="-198755" algn="justLow">
              <a:lnSpc>
                <a:spcPct val="149200"/>
              </a:lnSpc>
              <a:spcBef>
                <a:spcPts val="95"/>
              </a:spcBef>
              <a:buSzPct val="95833"/>
              <a:buFont typeface="Wingdings"/>
              <a:buChar char=""/>
              <a:tabLst>
                <a:tab pos="207645" algn="l"/>
                <a:tab pos="281940" algn="l"/>
              </a:tabLst>
            </a:pP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5039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097" y="657225"/>
            <a:ext cx="3733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dirty="0">
                <a:latin typeface="Times New Roman"/>
                <a:cs typeface="Times New Roman"/>
              </a:rPr>
              <a:t>Nursing</a:t>
            </a:r>
            <a:r>
              <a:rPr lang="en-US" sz="3800" b="0" cap="none" spc="-204" dirty="0">
                <a:latin typeface="Times New Roman"/>
                <a:cs typeface="Times New Roman"/>
              </a:rPr>
              <a:t> </a:t>
            </a:r>
            <a:r>
              <a:rPr lang="en-US" sz="3800" b="0" cap="none" dirty="0">
                <a:latin typeface="Times New Roman"/>
                <a:cs typeface="Times New Roman"/>
              </a:rPr>
              <a:t>Care</a:t>
            </a:r>
            <a:r>
              <a:rPr lang="en-US" sz="3800" b="0" cap="none" spc="-200" dirty="0">
                <a:latin typeface="Times New Roman"/>
                <a:cs typeface="Times New Roman"/>
              </a:rPr>
              <a:t> </a:t>
            </a:r>
            <a:r>
              <a:rPr lang="en-US" sz="3800" b="0" cap="none" spc="-10" dirty="0">
                <a:latin typeface="Times New Roman"/>
                <a:cs typeface="Times New Roman"/>
              </a:rPr>
              <a:t>Plans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9814" y="1767881"/>
            <a:ext cx="7087870" cy="4043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820419" indent="-205104" algn="justLow">
              <a:lnSpc>
                <a:spcPct val="150000"/>
              </a:lnSpc>
              <a:spcBef>
                <a:spcPts val="100"/>
              </a:spcBef>
              <a:buSzPct val="93750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Nursing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care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plans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enable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components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nursing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process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how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literature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other </a:t>
            </a:r>
            <a:r>
              <a:rPr sz="2400" dirty="0">
                <a:latin typeface="Times New Roman"/>
                <a:cs typeface="Times New Roman"/>
              </a:rPr>
              <a:t>resources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writing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plan.</a:t>
            </a:r>
            <a:endParaRPr sz="2400" dirty="0">
              <a:latin typeface="Times New Roman"/>
              <a:cs typeface="Times New Roman"/>
            </a:endParaRPr>
          </a:p>
          <a:p>
            <a:pPr marL="207645" marR="5080" indent="-205104" algn="justLow">
              <a:lnSpc>
                <a:spcPct val="147500"/>
              </a:lnSpc>
              <a:spcBef>
                <a:spcPts val="865"/>
              </a:spcBef>
              <a:buSzPct val="93750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dirty="0">
                <a:latin typeface="Times New Roman"/>
                <a:cs typeface="Times New Roman"/>
              </a:rPr>
              <a:t>linear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kind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planning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does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help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learn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how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problems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interrelate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does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encourage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complex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thinking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nurses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must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practice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84" y="2333625"/>
            <a:ext cx="280819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097" y="657225"/>
            <a:ext cx="3733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dirty="0">
                <a:latin typeface="Times New Roman"/>
                <a:cs typeface="Times New Roman"/>
              </a:rPr>
              <a:t>Nursing</a:t>
            </a:r>
            <a:r>
              <a:rPr lang="en-US" sz="3800" b="0" cap="none" spc="-204" dirty="0">
                <a:latin typeface="Times New Roman"/>
                <a:cs typeface="Times New Roman"/>
              </a:rPr>
              <a:t> </a:t>
            </a:r>
            <a:r>
              <a:rPr lang="en-US" sz="3800" b="0" cap="none" dirty="0">
                <a:latin typeface="Times New Roman"/>
                <a:cs typeface="Times New Roman"/>
              </a:rPr>
              <a:t>Care</a:t>
            </a:r>
            <a:r>
              <a:rPr lang="en-US" sz="3800" b="0" cap="none" spc="-200" dirty="0">
                <a:latin typeface="Times New Roman"/>
                <a:cs typeface="Times New Roman"/>
              </a:rPr>
              <a:t> </a:t>
            </a:r>
            <a:r>
              <a:rPr lang="en-US" sz="3800" b="0" cap="none" spc="-10" dirty="0">
                <a:latin typeface="Times New Roman"/>
                <a:cs typeface="Times New Roman"/>
              </a:rPr>
              <a:t>Plans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9814" y="1767881"/>
            <a:ext cx="7087870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820419" indent="-205104" algn="justLow">
              <a:lnSpc>
                <a:spcPct val="200000"/>
              </a:lnSpc>
              <a:spcBef>
                <a:spcPts val="100"/>
              </a:spcBef>
              <a:buSzPct val="93750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Short assignments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which students analyze data, examine competing diagnoses, evaluate different interventions and their evidence for practice, suggest alternative approaches, and evaluate outcomes of care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more effective than a care plan that students often paraphrase from their textbooks.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84" y="2333625"/>
            <a:ext cx="280819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795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64" y="1495425"/>
            <a:ext cx="761183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31900" y="657225"/>
            <a:ext cx="5104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Nursing Care Plans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267" y="809625"/>
            <a:ext cx="8165433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spc="-10" dirty="0" smtClean="0">
                <a:latin typeface="Times New Roman"/>
                <a:cs typeface="Times New Roman"/>
              </a:rPr>
              <a:t>Journal</a:t>
            </a:r>
            <a:r>
              <a:rPr lang="en-US" sz="3800" b="0" cap="none" spc="-180" dirty="0" smtClean="0">
                <a:latin typeface="Times New Roman"/>
                <a:cs typeface="Times New Roman"/>
              </a:rPr>
              <a:t> </a:t>
            </a:r>
            <a:r>
              <a:rPr lang="en-US" sz="3800" cap="none" spc="-30" dirty="0">
                <a:latin typeface="Times New Roman"/>
                <a:cs typeface="Times New Roman"/>
              </a:rPr>
              <a:t>Writing in Clinical Evaluation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667" y="2093303"/>
            <a:ext cx="7022433" cy="3593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 indent="-193675" algn="justLow">
              <a:lnSpc>
                <a:spcPct val="200000"/>
              </a:lnSpc>
              <a:spcBef>
                <a:spcPts val="100"/>
              </a:spcBef>
              <a:buChar char="•"/>
              <a:tabLst>
                <a:tab pos="206375" algn="l"/>
              </a:tabLst>
            </a:pPr>
            <a:r>
              <a:rPr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Encouraging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</a:t>
            </a:r>
            <a:r>
              <a:rPr sz="2400" spc="-5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reflective</a:t>
            </a:r>
            <a:r>
              <a:rPr sz="2400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journals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sz="2400" spc="-10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400" spc="-9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sz="2400" spc="-9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sz="2400" spc="-8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experiences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9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thoughts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9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-9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assessments</a:t>
            </a:r>
            <a:r>
              <a:rPr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teacher,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sz="2400" spc="-7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sz="2400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journals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periodically,</a:t>
            </a:r>
            <a:r>
              <a:rPr sz="2400" spc="-9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providing</a:t>
            </a:r>
            <a:r>
              <a:rPr sz="2400" spc="-1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sz="2400" spc="-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sz="2400" spc="-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-9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</a:t>
            </a:r>
            <a:r>
              <a:rPr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development.</a:t>
            </a:r>
            <a:r>
              <a:rPr sz="2400" spc="-8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2467747"/>
            <a:ext cx="2143125" cy="344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267" y="809625"/>
            <a:ext cx="8775033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10" dirty="0">
                <a:latin typeface="Times New Roman"/>
                <a:cs typeface="Times New Roman"/>
              </a:rPr>
              <a:t>Journal Writing in Clinical Evaluation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667" y="2093303"/>
            <a:ext cx="9384633" cy="4470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 indent="-193675" algn="justLow">
              <a:lnSpc>
                <a:spcPct val="200000"/>
              </a:lnSpc>
              <a:spcBef>
                <a:spcPts val="100"/>
              </a:spcBef>
              <a:buChar char="•"/>
              <a:tabLst>
                <a:tab pos="206375" algn="l"/>
              </a:tabLst>
            </a:pPr>
            <a:r>
              <a:rPr lang="en-US"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Journals are </a:t>
            </a:r>
            <a:r>
              <a:rPr lang="en-US"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intended to develop students’ writing skills</a:t>
            </a:r>
            <a:r>
              <a:rPr lang="en-US"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instead they provide a means of expressing feelings and </a:t>
            </a:r>
            <a:r>
              <a:rPr lang="en-US"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reflections on clinical practice </a:t>
            </a:r>
            <a:r>
              <a:rPr lang="en-US"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engaging in a dialogue with the teacher about them. </a:t>
            </a:r>
          </a:p>
          <a:p>
            <a:pPr marL="206375" indent="-193675" algn="justLow">
              <a:lnSpc>
                <a:spcPct val="200000"/>
              </a:lnSpc>
              <a:spcBef>
                <a:spcPts val="100"/>
              </a:spcBef>
              <a:buChar char="•"/>
              <a:tabLst>
                <a:tab pos="206375" algn="l"/>
              </a:tabLst>
            </a:pPr>
            <a:r>
              <a:rPr lang="en-US" sz="2400" spc="-2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journals are used for reflection, they encourage student to </a:t>
            </a:r>
            <a:r>
              <a:rPr lang="en-US"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connections between theoretical knowledge and clinical observations and practice.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17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532" y="733425"/>
            <a:ext cx="9317768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10" dirty="0">
                <a:latin typeface="Times New Roman"/>
                <a:cs typeface="Times New Roman"/>
              </a:rPr>
              <a:t>Journal Writing in Clinical Evaluation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376" y="2116138"/>
            <a:ext cx="8873524" cy="45446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 indent="-250825" algn="justLow">
              <a:lnSpc>
                <a:spcPct val="200000"/>
              </a:lnSpc>
              <a:spcBef>
                <a:spcPts val="100"/>
              </a:spcBef>
              <a:buSzPct val="95454"/>
              <a:buFont typeface="Wingdings"/>
              <a:buChar char=""/>
              <a:tabLst>
                <a:tab pos="262890" algn="l"/>
              </a:tabLst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Journals</a:t>
            </a:r>
            <a:r>
              <a:rPr sz="24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are</a:t>
            </a:r>
            <a:r>
              <a:rPr sz="2400" b="1" u="sng" spc="-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not</a:t>
            </a:r>
            <a:r>
              <a:rPr sz="2400" b="1" u="sng" spc="1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24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same</a:t>
            </a:r>
            <a:r>
              <a:rPr sz="2400" b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as</a:t>
            </a:r>
            <a:r>
              <a:rPr sz="24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diaries</a:t>
            </a:r>
            <a:r>
              <a:rPr sz="2400" b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2400" b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logs:</a:t>
            </a:r>
            <a:endParaRPr sz="2400" u="sng" dirty="0">
              <a:latin typeface="Times New Roman"/>
              <a:cs typeface="Times New Roman"/>
            </a:endParaRPr>
          </a:p>
          <a:p>
            <a:pPr marL="206375" marR="78105" indent="-194310" algn="justLow">
              <a:lnSpc>
                <a:spcPct val="200000"/>
              </a:lnSpc>
              <a:spcBef>
                <a:spcPts val="790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diary,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 document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experiences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practice 	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personal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reflections;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these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reflections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meant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remain 	</a:t>
            </a:r>
            <a:r>
              <a:rPr sz="2400" dirty="0">
                <a:latin typeface="Times New Roman"/>
                <a:cs typeface="Times New Roman"/>
              </a:rPr>
              <a:t>“personal” and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thus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not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shared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others.</a:t>
            </a:r>
            <a:endParaRPr sz="2400" dirty="0">
              <a:latin typeface="Times New Roman"/>
              <a:cs typeface="Times New Roman"/>
            </a:endParaRPr>
          </a:p>
          <a:p>
            <a:pPr marL="207645" marR="5080" indent="-195580" algn="justLow">
              <a:lnSpc>
                <a:spcPct val="200000"/>
              </a:lnSpc>
              <a:spcBef>
                <a:spcPts val="840"/>
              </a:spcBef>
              <a:buChar char="•"/>
              <a:tabLst>
                <a:tab pos="207645" algn="l"/>
                <a:tab pos="262255" algn="l"/>
              </a:tabLst>
            </a:pPr>
            <a:r>
              <a:rPr sz="2400" dirty="0">
                <a:latin typeface="Arial MT"/>
                <a:cs typeface="Arial MT"/>
              </a:rPr>
              <a:t>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24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log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typically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structured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record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activities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completed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course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without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reflections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about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experience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300" y="657225"/>
            <a:ext cx="5257800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spc="-10" dirty="0">
                <a:latin typeface="Times New Roman"/>
                <a:cs typeface="Times New Roman"/>
              </a:rPr>
              <a:t>Concept</a:t>
            </a:r>
            <a:r>
              <a:rPr lang="en-US" sz="3800" b="0" cap="none" spc="-185" dirty="0">
                <a:latin typeface="Times New Roman"/>
                <a:cs typeface="Times New Roman"/>
              </a:rPr>
              <a:t> </a:t>
            </a:r>
            <a:r>
              <a:rPr lang="en-US" sz="3800" b="0" cap="none" spc="-20" dirty="0" smtClean="0">
                <a:latin typeface="Times New Roman"/>
                <a:cs typeface="Times New Roman"/>
              </a:rPr>
              <a:t>Maps in  Clinical Evaluation 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7090" y="2069384"/>
            <a:ext cx="9795510" cy="5306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indent="-273050" algn="justLow">
              <a:lnSpc>
                <a:spcPct val="200000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282575" algn="l"/>
              </a:tabLst>
            </a:pPr>
            <a:r>
              <a:rPr sz="2400" dirty="0">
                <a:latin typeface="Times New Roman"/>
                <a:cs typeface="Times New Roman"/>
              </a:rPr>
              <a:t>Concept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maps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tools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visually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display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relationships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among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concepts.</a:t>
            </a:r>
            <a:endParaRPr sz="2400" dirty="0">
              <a:latin typeface="Times New Roman"/>
              <a:cs typeface="Times New Roman"/>
            </a:endParaRPr>
          </a:p>
          <a:p>
            <a:pPr marL="12700" algn="justLow">
              <a:lnSpc>
                <a:spcPct val="200000"/>
              </a:lnSpc>
              <a:spcBef>
                <a:spcPts val="2230"/>
              </a:spcBef>
            </a:pPr>
            <a:r>
              <a:rPr sz="2400" dirty="0">
                <a:latin typeface="Times New Roman"/>
                <a:cs typeface="Times New Roman"/>
              </a:rPr>
              <a:t>Concept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maps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effective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way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0" dirty="0"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239395" indent="-236854" algn="justLow">
              <a:lnSpc>
                <a:spcPct val="200000"/>
              </a:lnSpc>
              <a:spcBef>
                <a:spcPts val="2210"/>
              </a:spcBef>
              <a:buSzPct val="93750"/>
              <a:buAutoNum type="arabicPeriod"/>
              <a:tabLst>
                <a:tab pos="239395" algn="l"/>
              </a:tabLst>
            </a:pPr>
            <a:r>
              <a:rPr sz="2400" dirty="0">
                <a:latin typeface="Times New Roman"/>
                <a:cs typeface="Times New Roman"/>
              </a:rPr>
              <a:t>Helping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organize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experience.</a:t>
            </a:r>
            <a:endParaRPr sz="2400" dirty="0">
              <a:latin typeface="Times New Roman"/>
              <a:cs typeface="Times New Roman"/>
            </a:endParaRPr>
          </a:p>
          <a:p>
            <a:pPr marL="207645" marR="948690" indent="-195580" algn="justLow">
              <a:lnSpc>
                <a:spcPct val="200000"/>
              </a:lnSpc>
              <a:spcBef>
                <a:spcPts val="1010"/>
              </a:spcBef>
              <a:buClr>
                <a:srgbClr val="000000"/>
              </a:buClr>
              <a:buAutoNum type="arabicPeriod"/>
              <a:tabLst>
                <a:tab pos="207645" algn="l"/>
                <a:tab pos="31432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Developed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in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preclinical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conference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patient’s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admitting diagnosis,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revised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during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day</a:t>
            </a:r>
            <a:endParaRPr sz="2400" dirty="0">
              <a:latin typeface="Times New Roman"/>
              <a:cs typeface="Times New Roman"/>
            </a:endParaRPr>
          </a:p>
          <a:p>
            <a:pPr marL="298450" indent="-285750" algn="justLow">
              <a:lnSpc>
                <a:spcPct val="200000"/>
              </a:lnSpc>
              <a:spcBef>
                <a:spcPts val="2230"/>
              </a:spcBef>
              <a:buClr>
                <a:srgbClr val="181717"/>
              </a:buClr>
              <a:buAutoNum type="arabicPeriod"/>
              <a:tabLst>
                <a:tab pos="298450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Assessed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discussed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conference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900" y="1800225"/>
            <a:ext cx="8275410" cy="51126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9700" y="885825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Concept Map</a:t>
            </a:r>
          </a:p>
        </p:txBody>
      </p:sp>
    </p:spTree>
    <p:extLst>
      <p:ext uri="{BB962C8B-B14F-4D97-AF65-F5344CB8AC3E}">
        <p14:creationId xmlns:p14="http://schemas.microsoft.com/office/powerpoint/2010/main" val="188157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700" y="887207"/>
            <a:ext cx="859820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Introduction..</a:t>
            </a:r>
            <a:r>
              <a:rPr lang="en-US" sz="3800" b="1" cap="none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Cont.,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5114" y="2203496"/>
            <a:ext cx="9068785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 indent="-252729" algn="just">
              <a:lnSpc>
                <a:spcPct val="200000"/>
              </a:lnSpc>
              <a:spcBef>
                <a:spcPts val="100"/>
              </a:spcBef>
              <a:buSzPct val="83333"/>
              <a:buFont typeface="Arial MT"/>
              <a:buChar char="•"/>
              <a:tabLst>
                <a:tab pos="265430" algn="l"/>
              </a:tabLst>
            </a:pPr>
            <a:r>
              <a:rPr lang="ar-EG" sz="2800" dirty="0" err="1">
                <a:latin typeface="Times New Roman"/>
                <a:cs typeface="+mj-cs"/>
              </a:rPr>
              <a:t>These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methods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help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educators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evaluate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various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aspects</a:t>
            </a:r>
            <a:r>
              <a:rPr lang="ar-EG" sz="2800" dirty="0">
                <a:latin typeface="Times New Roman"/>
                <a:cs typeface="+mj-cs"/>
              </a:rPr>
              <a:t>, </a:t>
            </a:r>
            <a:r>
              <a:rPr lang="ar-EG" sz="2800" dirty="0" err="1">
                <a:latin typeface="Times New Roman"/>
                <a:cs typeface="+mj-cs"/>
              </a:rPr>
              <a:t>such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latin typeface="Times New Roman"/>
                <a:cs typeface="+mj-cs"/>
              </a:rPr>
              <a:t>as</a:t>
            </a:r>
            <a:r>
              <a:rPr lang="ar-EG" sz="2800" dirty="0">
                <a:latin typeface="Times New Roman"/>
                <a:cs typeface="+mj-cs"/>
              </a:rPr>
              <a:t>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students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’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knowledge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,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clinical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judgment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,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communication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skills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,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technical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abilities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,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and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professional</a:t>
            </a:r>
            <a:r>
              <a:rPr lang="ar-EG" sz="2800" dirty="0">
                <a:solidFill>
                  <a:srgbClr val="FF0000"/>
                </a:solidFill>
                <a:latin typeface="Times New Roman"/>
                <a:cs typeface="+mj-cs"/>
              </a:rPr>
              <a:t> </a:t>
            </a:r>
            <a:r>
              <a:rPr lang="ar-EG" sz="2800" dirty="0" err="1">
                <a:solidFill>
                  <a:srgbClr val="FF0000"/>
                </a:solidFill>
                <a:latin typeface="Times New Roman"/>
                <a:cs typeface="+mj-cs"/>
              </a:rPr>
              <a:t>behavior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dirty="0" err="1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8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ensure nursing students are prepared to deliver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safe, effective, and compassionate patient 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800" dirty="0" smtClean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EG" sz="2800" dirty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Rana, </a:t>
            </a:r>
            <a:r>
              <a:rPr lang="ar-EG" sz="2800" dirty="0" smtClean="0"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Shagun</a:t>
            </a:r>
            <a:r>
              <a:rPr lang="en-US" sz="2800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ar-EG" sz="2800" dirty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 smtClean="0">
                <a:solidFill>
                  <a:srgbClr val="1717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ar-EG" sz="2800" dirty="0">
              <a:latin typeface="Times New Roman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469900" y="123825"/>
            <a:ext cx="9936703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7563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9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Case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Method,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Unfolding</a:t>
            </a:r>
            <a:r>
              <a:rPr lang="en-US" sz="3800" b="1" cap="none" spc="-114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Cases,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And</a:t>
            </a:r>
            <a:r>
              <a:rPr lang="en-US" sz="3800" b="1" cap="none" spc="-114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Case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spc="-10" dirty="0">
                <a:latin typeface="Times New Roman"/>
                <a:cs typeface="Times New Roman"/>
              </a:rPr>
              <a:t>Study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09625"/>
            <a:ext cx="10693400" cy="67532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Case Method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: Focuses on analysis, discussion, and decision-making based on a specific scenario.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Purpose: Enhances critical thinking and application of knowledge.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Unfolding Cases: 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A scenario that evolves over time with new information.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Purpose: Develops clinical reasoning and adaptability.</a:t>
            </a:r>
          </a:p>
          <a:p>
            <a:pPr lvl="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Case Study: </a:t>
            </a:r>
            <a:r>
              <a:rPr lang="en-US" alt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An in-depth analysis of a real or hypothetical situation.</a:t>
            </a:r>
          </a:p>
          <a:p>
            <a:pPr lvl="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Times New Roman"/>
                <a:cs typeface="Times New Roman"/>
              </a:rPr>
              <a:t>Purpose: Integrates theory with real-world practice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4213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e stu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19225"/>
            <a:ext cx="10210800" cy="403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7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396" y="504825"/>
            <a:ext cx="10012903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Case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Method,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Unfolding</a:t>
            </a:r>
            <a:r>
              <a:rPr lang="en-US" sz="3800" b="1" cap="none" spc="-114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Cases,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And</a:t>
            </a:r>
            <a:r>
              <a:rPr lang="en-US" sz="3800" b="1" cap="none" spc="-114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Case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spc="-10" dirty="0">
                <a:latin typeface="Times New Roman"/>
                <a:cs typeface="Times New Roman"/>
              </a:rPr>
              <a:t>Study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5397" y="1785921"/>
            <a:ext cx="9555703" cy="43037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 indent="-346075">
              <a:lnSpc>
                <a:spcPct val="100000"/>
              </a:lnSpc>
              <a:spcBef>
                <a:spcPts val="2230"/>
              </a:spcBef>
              <a:buSzPct val="95833"/>
              <a:buFont typeface="Wingdings"/>
              <a:buChar char=""/>
              <a:tabLst>
                <a:tab pos="358775" algn="l"/>
              </a:tabLst>
            </a:pP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2400" b="1" u="sng" spc="-6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focus</a:t>
            </a:r>
            <a:r>
              <a:rPr sz="24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might</a:t>
            </a:r>
            <a:r>
              <a:rPr sz="2400" b="1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be</a:t>
            </a:r>
            <a:r>
              <a:rPr sz="2400" b="1" u="sng" spc="-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on</a:t>
            </a:r>
            <a:r>
              <a:rPr sz="2400" b="1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sng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sz="2400" u="sng" dirty="0">
              <a:latin typeface="Times New Roman"/>
              <a:cs typeface="Times New Roman"/>
            </a:endParaRPr>
          </a:p>
          <a:p>
            <a:pPr marL="239395" indent="-231775">
              <a:lnSpc>
                <a:spcPct val="100000"/>
              </a:lnSpc>
              <a:spcBef>
                <a:spcPts val="2235"/>
              </a:spcBef>
              <a:buSzPct val="95833"/>
              <a:buAutoNum type="arabicPeriod"/>
              <a:tabLst>
                <a:tab pos="239395" algn="l"/>
              </a:tabLst>
            </a:pPr>
            <a:r>
              <a:rPr sz="2400" dirty="0">
                <a:latin typeface="Times New Roman"/>
                <a:cs typeface="Times New Roman"/>
              </a:rPr>
              <a:t>Identifying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problems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possible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approaches</a:t>
            </a:r>
            <a:endParaRPr sz="2400" dirty="0">
              <a:latin typeface="Times New Roman"/>
              <a:cs typeface="Times New Roman"/>
            </a:endParaRPr>
          </a:p>
          <a:p>
            <a:pPr marL="239395" indent="-231775">
              <a:lnSpc>
                <a:spcPct val="100000"/>
              </a:lnSpc>
              <a:spcBef>
                <a:spcPts val="2305"/>
              </a:spcBef>
              <a:buSzPct val="95833"/>
              <a:buAutoNum type="arabicPeriod"/>
              <a:tabLst>
                <a:tab pos="239395" algn="l"/>
              </a:tabLst>
            </a:pPr>
            <a:r>
              <a:rPr sz="2400" dirty="0">
                <a:latin typeface="Times New Roman"/>
                <a:cs typeface="Times New Roman"/>
              </a:rPr>
              <a:t>Making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decisions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after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weighing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options</a:t>
            </a:r>
            <a:endParaRPr sz="2400" dirty="0">
              <a:latin typeface="Times New Roman"/>
              <a:cs typeface="Times New Roman"/>
            </a:endParaRPr>
          </a:p>
          <a:p>
            <a:pPr marL="239395" indent="-231775">
              <a:lnSpc>
                <a:spcPct val="100000"/>
              </a:lnSpc>
              <a:spcBef>
                <a:spcPts val="2230"/>
              </a:spcBef>
              <a:buSzPct val="95833"/>
              <a:buAutoNum type="arabicPeriod"/>
              <a:tabLst>
                <a:tab pos="239395" algn="l"/>
              </a:tabLst>
            </a:pPr>
            <a:r>
              <a:rPr sz="2400" dirty="0">
                <a:latin typeface="Times New Roman"/>
                <a:cs typeface="Times New Roman"/>
              </a:rPr>
              <a:t>Planning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additional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collect</a:t>
            </a:r>
            <a:endParaRPr sz="2400" dirty="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spcBef>
                <a:spcPts val="2230"/>
              </a:spcBef>
              <a:buSzPct val="95833"/>
              <a:buAutoNum type="arabicPeriod"/>
              <a:tabLst>
                <a:tab pos="298450" algn="l"/>
              </a:tabLst>
            </a:pPr>
            <a:r>
              <a:rPr sz="2400" dirty="0">
                <a:latin typeface="Times New Roman"/>
                <a:cs typeface="Times New Roman"/>
              </a:rPr>
              <a:t>Applying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concepts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theories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class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readings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case</a:t>
            </a:r>
            <a:endParaRPr sz="2400" dirty="0">
              <a:latin typeface="Times New Roman"/>
              <a:cs typeface="Times New Roman"/>
            </a:endParaRPr>
          </a:p>
          <a:p>
            <a:pPr marL="239395" indent="-231775">
              <a:lnSpc>
                <a:spcPct val="100000"/>
              </a:lnSpc>
              <a:spcBef>
                <a:spcPts val="2210"/>
              </a:spcBef>
              <a:buSzPct val="95833"/>
              <a:buAutoNum type="arabicPeriod"/>
              <a:tabLst>
                <a:tab pos="239395" algn="l"/>
              </a:tabLst>
            </a:pPr>
            <a:r>
              <a:rPr sz="2400" dirty="0">
                <a:latin typeface="Times New Roman"/>
                <a:cs typeface="Times New Roman"/>
              </a:rPr>
              <a:t>Examining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from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different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points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view</a:t>
            </a:r>
            <a:endParaRPr sz="2400" dirty="0">
              <a:latin typeface="Times New Roman"/>
              <a:cs typeface="Times New Roman"/>
            </a:endParaRPr>
          </a:p>
          <a:p>
            <a:pPr marL="314960" indent="-302260">
              <a:lnSpc>
                <a:spcPct val="100000"/>
              </a:lnSpc>
              <a:spcBef>
                <a:spcPts val="2230"/>
              </a:spcBef>
              <a:buSzPct val="95833"/>
              <a:buAutoNum type="arabicPeriod"/>
              <a:tabLst>
                <a:tab pos="314960" algn="l"/>
              </a:tabLst>
            </a:pPr>
            <a:r>
              <a:rPr sz="2400" dirty="0">
                <a:latin typeface="Times New Roman"/>
                <a:cs typeface="Times New Roman"/>
              </a:rPr>
              <a:t>Identifying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actions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take.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900" y="657225"/>
            <a:ext cx="10058400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Case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Method,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Unfolding</a:t>
            </a:r>
            <a:r>
              <a:rPr lang="en-US" sz="3800" b="1" cap="none" spc="-114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Cases,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And</a:t>
            </a:r>
            <a:r>
              <a:rPr lang="en-US" sz="3800" b="1" cap="none" spc="-114" dirty="0">
                <a:latin typeface="Times New Roman"/>
                <a:cs typeface="Times New Roman"/>
              </a:rPr>
              <a:t> </a:t>
            </a:r>
            <a:r>
              <a:rPr lang="en-US" sz="3800" b="1" cap="none" dirty="0">
                <a:latin typeface="Times New Roman"/>
                <a:cs typeface="Times New Roman"/>
              </a:rPr>
              <a:t>Case</a:t>
            </a:r>
            <a:r>
              <a:rPr lang="en-US" sz="3800" b="1" cap="none" spc="-110" dirty="0">
                <a:latin typeface="Times New Roman"/>
                <a:cs typeface="Times New Roman"/>
              </a:rPr>
              <a:t> </a:t>
            </a:r>
            <a:r>
              <a:rPr lang="en-US" sz="3800" b="1" cap="none" spc="-10" dirty="0">
                <a:latin typeface="Times New Roman"/>
                <a:cs typeface="Times New Roman"/>
              </a:rPr>
              <a:t>Study. cont.,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317500" y="2222906"/>
            <a:ext cx="9601199" cy="2944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280035" indent="-195580">
              <a:lnSpc>
                <a:spcPct val="148100"/>
              </a:lnSpc>
              <a:spcBef>
                <a:spcPts val="100"/>
              </a:spcBef>
              <a:buSzPct val="96296"/>
              <a:buFont typeface="Wingdings"/>
              <a:buChar char=""/>
              <a:tabLst>
                <a:tab pos="207645" algn="l"/>
                <a:tab pos="32067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Assignments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4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sz="2400" spc="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sz="24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645" marR="363855" indent="-195580">
              <a:lnSpc>
                <a:spcPct val="148100"/>
              </a:lnSpc>
              <a:spcBef>
                <a:spcPts val="1010"/>
              </a:spcBef>
              <a:buSzPct val="96296"/>
              <a:buFont typeface="Wingdings"/>
              <a:buChar char=""/>
              <a:tabLst>
                <a:tab pos="207645" algn="l"/>
                <a:tab pos="32067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Using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approach,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cases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sz="2400" spc="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encouraging</a:t>
            </a:r>
            <a:r>
              <a:rPr sz="24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thinking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645" marR="5080" indent="-195580">
              <a:lnSpc>
                <a:spcPct val="151100"/>
              </a:lnSpc>
              <a:spcBef>
                <a:spcPts val="910"/>
              </a:spcBef>
              <a:buSzPct val="96296"/>
              <a:buFont typeface="Wingdings"/>
              <a:buChar char=""/>
              <a:tabLst>
                <a:tab pos="207645" algn="l"/>
                <a:tab pos="32067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With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method,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sz="2400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sz="2400" spc="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arrive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answers.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384" y="657225"/>
            <a:ext cx="8897716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Media</a:t>
            </a:r>
            <a:r>
              <a:rPr lang="en-US" sz="3800" b="1" cap="none" spc="-155" dirty="0">
                <a:latin typeface="Times New Roman"/>
                <a:cs typeface="Times New Roman"/>
              </a:rPr>
              <a:t> </a:t>
            </a:r>
            <a:r>
              <a:rPr lang="en-US" sz="3800" b="1" cap="none" spc="-20" dirty="0">
                <a:latin typeface="Times New Roman"/>
                <a:cs typeface="Times New Roman"/>
              </a:rPr>
              <a:t>Clips in Clinical </a:t>
            </a:r>
            <a:r>
              <a:rPr lang="en-US" sz="3800" b="1" cap="none" spc="-20" dirty="0" smtClean="0">
                <a:latin typeface="Times New Roman"/>
                <a:cs typeface="Times New Roman"/>
              </a:rPr>
              <a:t>Evaluation</a:t>
            </a:r>
            <a:endParaRPr lang="en-US" sz="3800" b="1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3358" y="1343025"/>
            <a:ext cx="9563735" cy="53739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clips: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short video or audio segments—often sourced from clinical settings, documentaries, movies, interviews, or even social media—that highlight specific healthcare scenarios or concepts.</a:t>
            </a:r>
          </a:p>
          <a:p>
            <a:pPr marL="207645" marR="5080" indent="-205104">
              <a:lnSpc>
                <a:spcPct val="200000"/>
              </a:lnSpc>
              <a:spcBef>
                <a:spcPts val="795"/>
              </a:spcBef>
              <a:buSzPct val="93750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discussions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conferences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small-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critiqued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7645" marR="604520" indent="-205104">
              <a:lnSpc>
                <a:spcPct val="197500"/>
              </a:lnSpc>
              <a:spcBef>
                <a:spcPts val="815"/>
              </a:spcBef>
              <a:buSzPct val="93750"/>
              <a:buFont typeface="Wingdings"/>
              <a:buChar char=""/>
              <a:tabLst>
                <a:tab pos="207645" algn="l"/>
                <a:tab pos="28194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clips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graded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999" y="885825"/>
            <a:ext cx="705050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en-US" sz="3800" b="1" cap="none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Clips in Clinical </a:t>
            </a:r>
            <a:r>
              <a:rPr lang="en-US" sz="3800" b="1" cap="none" spc="-1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Cont.,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1592" y="2263475"/>
            <a:ext cx="9769508" cy="3709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indent="-231140">
              <a:lnSpc>
                <a:spcPct val="200000"/>
              </a:lnSpc>
              <a:spcBef>
                <a:spcPts val="100"/>
              </a:spcBef>
              <a:buSzPct val="95000"/>
              <a:buFont typeface="Wingdings"/>
              <a:buChar char=""/>
              <a:tabLst>
                <a:tab pos="243840" algn="l"/>
              </a:tabLst>
            </a:pPr>
            <a:r>
              <a:rPr sz="2400" dirty="0">
                <a:latin typeface="Times New Roman"/>
                <a:cs typeface="Times New Roman"/>
              </a:rPr>
              <a:t>Media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clips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often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more</a:t>
            </a:r>
            <a:r>
              <a:rPr sz="24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effective</a:t>
            </a:r>
            <a:r>
              <a:rPr sz="24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than</a:t>
            </a:r>
            <a:r>
              <a:rPr sz="2400" spc="11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written</a:t>
            </a:r>
            <a:r>
              <a:rPr sz="2400" spc="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descriptions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scenario</a:t>
            </a:r>
            <a:r>
              <a:rPr sz="2400" spc="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because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they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allow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visualize</a:t>
            </a:r>
            <a:r>
              <a:rPr sz="2400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patient</a:t>
            </a:r>
            <a:r>
              <a:rPr sz="2400" spc="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scenarios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making</a:t>
            </a:r>
            <a:r>
              <a:rPr sz="2400" spc="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them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more</a:t>
            </a:r>
            <a:r>
              <a:rPr sz="2400" spc="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engaging</a:t>
            </a:r>
            <a:r>
              <a:rPr sz="2400" spc="1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12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effective.</a:t>
            </a:r>
            <a:endParaRPr sz="2400" dirty="0">
              <a:latin typeface="Times New Roman"/>
              <a:cs typeface="Times New Roman"/>
            </a:endParaRPr>
          </a:p>
          <a:p>
            <a:pPr marL="207645" marR="311785" indent="-195580">
              <a:lnSpc>
                <a:spcPct val="200000"/>
              </a:lnSpc>
              <a:spcBef>
                <a:spcPts val="940"/>
              </a:spcBef>
              <a:buSzPct val="95000"/>
              <a:buFont typeface="Wingdings"/>
              <a:buChar char=""/>
              <a:tabLst>
                <a:tab pos="207645" algn="l"/>
                <a:tab pos="243204" algn="l"/>
              </a:tabLst>
            </a:pPr>
            <a:r>
              <a:rPr sz="2400" dirty="0">
                <a:latin typeface="Times New Roman"/>
                <a:cs typeface="Times New Roman"/>
              </a:rPr>
              <a:t>	It's</a:t>
            </a:r>
            <a:r>
              <a:rPr sz="2400" spc="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essential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keep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clips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short</a:t>
            </a:r>
            <a:r>
              <a:rPr sz="2400" spc="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,so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focus</a:t>
            </a:r>
            <a:r>
              <a:rPr sz="2400" spc="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  <a:r>
              <a:rPr sz="24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aspects</a:t>
            </a:r>
            <a:r>
              <a:rPr sz="2400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related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outcomes</a:t>
            </a:r>
            <a:r>
              <a:rPr sz="2400" spc="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evaluated.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7079" y="887207"/>
            <a:ext cx="768482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 Clips in Clinical . Cont.,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099" y="2682032"/>
            <a:ext cx="8667750" cy="2103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206375" algn="l"/>
              </a:tabLst>
            </a:pPr>
            <a:r>
              <a:rPr sz="2400" dirty="0">
                <a:latin typeface="Times New Roman"/>
                <a:cs typeface="Times New Roman"/>
              </a:rPr>
              <a:t>Media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clips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valuable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formative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evaluation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especially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group</a:t>
            </a:r>
            <a:endParaRPr sz="2400" dirty="0">
              <a:latin typeface="Times New Roman"/>
              <a:cs typeface="Times New Roman"/>
            </a:endParaRPr>
          </a:p>
          <a:p>
            <a:pPr marL="207645" marR="198755">
              <a:lnSpc>
                <a:spcPct val="197500"/>
              </a:lnSpc>
              <a:spcBef>
                <a:spcPts val="25"/>
              </a:spcBef>
            </a:pPr>
            <a:r>
              <a:rPr sz="2400" dirty="0">
                <a:latin typeface="Times New Roman"/>
                <a:cs typeface="Times New Roman"/>
              </a:rPr>
              <a:t>settings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discuss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ideas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receive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feedback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from </a:t>
            </a:r>
            <a:r>
              <a:rPr sz="2400" dirty="0">
                <a:latin typeface="Times New Roman"/>
                <a:cs typeface="Times New Roman"/>
              </a:rPr>
              <a:t>both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peers.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7836" y="1412928"/>
            <a:ext cx="821026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Games in clinical evaluation  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3036" y="2608880"/>
            <a:ext cx="9277064" cy="3430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206375" algn="l"/>
                <a:tab pos="7626984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Games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involve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competition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rules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5" dirty="0">
                <a:latin typeface="Times New Roman"/>
                <a:cs typeface="Times New Roman"/>
              </a:rPr>
              <a:t>and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Clr>
                <a:srgbClr val="FF0000"/>
              </a:buClr>
              <a:buFont typeface="Arial MT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207645">
              <a:lnSpc>
                <a:spcPct val="100000"/>
              </a:lnSpc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collaboration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among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team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members.</a:t>
            </a:r>
            <a:endParaRPr sz="2400" dirty="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97500"/>
              </a:lnSpc>
              <a:spcBef>
                <a:spcPts val="820"/>
              </a:spcBef>
              <a:buFont typeface="Wingdings" panose="05000000000000000000" pitchFamily="2" charset="2"/>
              <a:buChar char="q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Games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actively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engage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learners,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encourage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teamwork,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promote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teamwork</a:t>
            </a:r>
            <a:r>
              <a:rPr sz="2400" spc="-10" dirty="0">
                <a:latin typeface="Times New Roman"/>
                <a:cs typeface="Times New Roman"/>
              </a:rPr>
              <a:t>, 	</a:t>
            </a:r>
            <a:r>
              <a:rPr sz="2400" dirty="0">
                <a:latin typeface="Times New Roman"/>
                <a:cs typeface="Times New Roman"/>
              </a:rPr>
              <a:t>use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problem-</a:t>
            </a:r>
            <a:r>
              <a:rPr sz="2400" dirty="0">
                <a:latin typeface="Times New Roman"/>
                <a:cs typeface="Times New Roman"/>
              </a:rPr>
              <a:t>solving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motivate,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stimulate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interest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topic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4500" y="962025"/>
            <a:ext cx="60960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Games in clinical evaluation </a:t>
            </a:r>
            <a:endParaRPr lang="en-US" sz="3800" b="1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099" y="2720107"/>
            <a:ext cx="877316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Games</a:t>
            </a:r>
            <a:r>
              <a:rPr sz="24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not</a:t>
            </a:r>
            <a:r>
              <a:rPr sz="24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intended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grading;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should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only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20764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instructional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purposes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formative</a:t>
            </a:r>
            <a:r>
              <a:rPr sz="24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evaluation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100" y="1114425"/>
            <a:ext cx="8686800" cy="4339008"/>
          </a:xfrm>
          <a:prstGeom prst="rect">
            <a:avLst/>
          </a:prstGeom>
        </p:spPr>
        <p:txBody>
          <a:bodyPr vert="horz" wrap="square" lIns="0" tIns="273685" rIns="0" bIns="0" rtlCol="0">
            <a:spAutoFit/>
          </a:bodyPr>
          <a:lstStyle/>
          <a:p>
            <a:pPr marL="12700">
              <a:lnSpc>
                <a:spcPct val="200000"/>
              </a:lnSpc>
              <a:spcBef>
                <a:spcPts val="2155"/>
              </a:spcBef>
            </a:pPr>
            <a:r>
              <a:rPr lang="en-US" sz="3600" b="1" cap="none" dirty="0">
                <a:latin typeface="Times New Roman"/>
                <a:cs typeface="Times New Roman"/>
              </a:rPr>
              <a:t>Process</a:t>
            </a:r>
            <a:r>
              <a:rPr lang="en-US" sz="3600" b="1" cap="none" spc="-170" dirty="0">
                <a:latin typeface="Times New Roman"/>
                <a:cs typeface="Times New Roman"/>
              </a:rPr>
              <a:t> </a:t>
            </a:r>
            <a:r>
              <a:rPr lang="en-US" sz="3600" b="1" cap="none" spc="-20" dirty="0" smtClean="0">
                <a:latin typeface="Times New Roman"/>
                <a:cs typeface="Times New Roman"/>
              </a:rPr>
              <a:t>Recording in clinical :</a:t>
            </a:r>
            <a:r>
              <a:rPr lang="en-US" b="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0" cap="none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recording</a:t>
            </a:r>
            <a:r>
              <a:rPr lang="en-US" sz="2400" b="0" cap="none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</a:t>
            </a:r>
            <a:r>
              <a:rPr lang="en-US" sz="2400" b="0" cap="none" spc="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en-US" sz="2400" b="0" cap="none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recorded</a:t>
            </a:r>
            <a:r>
              <a:rPr lang="en-US" sz="2400" b="0" cap="none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2400" b="0" cap="none" spc="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en-US" sz="2400" b="0" cap="none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0" cap="none" spc="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student's</a:t>
            </a:r>
            <a:r>
              <a:rPr lang="en-US" sz="2400" b="0" cap="none" spc="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en-US" sz="2400" b="0" cap="none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2400" b="0" cap="none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0" cap="none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n-US" sz="2400" b="0" cap="none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400" b="0" cap="none" spc="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-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en-US" sz="2400" b="0" cap="none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2400" b="0" cap="none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0" cap="none" spc="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</a:t>
            </a:r>
            <a:r>
              <a:rPr lang="en-US" sz="2400" b="0" cap="none" spc="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b="0" cap="none" spc="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student's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thoughts</a:t>
            </a:r>
            <a:r>
              <a:rPr lang="en-US" sz="2400" b="0" cap="none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400" b="0" cap="none" spc="5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feelings,</a:t>
            </a:r>
            <a:r>
              <a:rPr lang="en-US" sz="2400" b="0" cap="none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400" b="0" cap="none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reflections</a:t>
            </a:r>
            <a:r>
              <a:rPr lang="en-US" sz="2400" b="0" cap="none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2400" b="0" cap="none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2400" b="0" cap="none" spc="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endParaRPr lang="en-US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8501" y="887207"/>
            <a:ext cx="88392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</a:t>
            </a:r>
            <a:r>
              <a:rPr lang="en-US" sz="3800" b="1" cap="none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3800" b="1" cap="none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en-US" sz="3800" b="1" cap="none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3392" y="2008673"/>
            <a:ext cx="9840926" cy="35949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866140">
              <a:lnSpc>
                <a:spcPct val="138700"/>
              </a:lnSpc>
              <a:spcBef>
                <a:spcPts val="90"/>
              </a:spcBef>
              <a:tabLst>
                <a:tab pos="207645" algn="l"/>
                <a:tab pos="265430" algn="l"/>
              </a:tabLst>
            </a:pPr>
            <a:r>
              <a:rPr sz="2000" dirty="0">
                <a:latin typeface="Arial MT"/>
                <a:cs typeface="Arial MT"/>
              </a:rPr>
              <a:t>	</a:t>
            </a: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First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endParaRPr lang="ar-EG" sz="2400" spc="-65" dirty="0">
              <a:latin typeface="Times New Roman"/>
              <a:cs typeface="Times New Roman"/>
            </a:endParaRPr>
          </a:p>
          <a:p>
            <a:pPr marL="354965" marR="866140" indent="-342900" algn="justLow">
              <a:lnSpc>
                <a:spcPct val="200000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207645" algn="l"/>
                <a:tab pos="265430" algn="l"/>
              </a:tabLst>
            </a:pPr>
            <a:r>
              <a:rPr lang="ar-EG" sz="240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should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provide </a:t>
            </a:r>
            <a:r>
              <a:rPr sz="2400" dirty="0">
                <a:latin typeface="Times New Roman"/>
                <a:cs typeface="Times New Roman"/>
              </a:rPr>
              <a:t>information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student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performance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clinical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competencies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associated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course.</a:t>
            </a:r>
            <a:endParaRPr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05740" marR="5080" indent="-193675" algn="justLow">
              <a:lnSpc>
                <a:spcPct val="200000"/>
              </a:lnSpc>
              <a:spcBef>
                <a:spcPts val="825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collects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performance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judge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if 	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developing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competencies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have 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achieved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them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end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course.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6355" y="809625"/>
            <a:ext cx="738114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Process</a:t>
            </a:r>
            <a:r>
              <a:rPr lang="en-US" sz="3800" b="1" cap="none" spc="-170" dirty="0">
                <a:latin typeface="Times New Roman"/>
                <a:cs typeface="Times New Roman"/>
              </a:rPr>
              <a:t> </a:t>
            </a:r>
            <a:r>
              <a:rPr lang="en-US" sz="3800" b="1" cap="none" spc="-20" dirty="0" smtClean="0">
                <a:latin typeface="Times New Roman"/>
                <a:cs typeface="Times New Roman"/>
              </a:rPr>
              <a:t>Recording in clinical </a:t>
            </a:r>
            <a:r>
              <a:rPr lang="en-US" sz="3800" b="1" cap="none" spc="-20" dirty="0">
                <a:latin typeface="Times New Roman"/>
                <a:cs typeface="Times New Roman"/>
              </a:rPr>
              <a:t>cont.,</a:t>
            </a:r>
            <a:endParaRPr lang="en-US" sz="3800" b="1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3955" y="2133392"/>
            <a:ext cx="9737725" cy="2665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indent="-27305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282575" algn="l"/>
              </a:tabLst>
            </a:pPr>
            <a:r>
              <a:rPr sz="2400" dirty="0">
                <a:latin typeface="Times New Roman"/>
                <a:cs typeface="Times New Roman"/>
              </a:rPr>
              <a:t>Provide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way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evaluating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students’</a:t>
            </a:r>
            <a:r>
              <a:rPr sz="2400" spc="-1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ability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analyze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interactions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have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Font typeface="Wingdings"/>
              <a:buChar char=""/>
            </a:pPr>
            <a:endParaRPr sz="2400" dirty="0">
              <a:latin typeface="Times New Roman"/>
              <a:cs typeface="Times New Roman"/>
            </a:endParaRPr>
          </a:p>
          <a:p>
            <a:pPr marL="20764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had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simulated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activities.</a:t>
            </a:r>
            <a:endParaRPr sz="2400" dirty="0">
              <a:latin typeface="Times New Roman"/>
              <a:cs typeface="Times New Roman"/>
            </a:endParaRPr>
          </a:p>
          <a:p>
            <a:pPr marL="207645" marR="28575" indent="-195580">
              <a:lnSpc>
                <a:spcPct val="197500"/>
              </a:lnSpc>
              <a:spcBef>
                <a:spcPts val="820"/>
              </a:spcBef>
              <a:buSzPct val="95833"/>
              <a:buFont typeface="Wingdings"/>
              <a:buChar char=""/>
              <a:tabLst>
                <a:tab pos="207645" algn="l"/>
                <a:tab pos="358140" algn="l"/>
              </a:tabLst>
            </a:pPr>
            <a:r>
              <a:rPr sz="2400" dirty="0">
                <a:latin typeface="Times New Roman"/>
                <a:cs typeface="Times New Roman"/>
              </a:rPr>
              <a:t>	Process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recordings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useful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providing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feedback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about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their </a:t>
            </a:r>
            <a:r>
              <a:rPr sz="2400" dirty="0">
                <a:latin typeface="Times New Roman"/>
                <a:cs typeface="Times New Roman"/>
              </a:rPr>
              <a:t>interactional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but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analysis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communication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also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graded.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7697" y="885825"/>
            <a:ext cx="8843803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Process</a:t>
            </a:r>
            <a:r>
              <a:rPr lang="en-US" sz="3800" b="1" cap="none" spc="-170" dirty="0">
                <a:latin typeface="Times New Roman"/>
                <a:cs typeface="Times New Roman"/>
              </a:rPr>
              <a:t> </a:t>
            </a:r>
            <a:r>
              <a:rPr lang="en-US" sz="3800" b="1" cap="none" spc="-20" dirty="0">
                <a:latin typeface="Times New Roman"/>
                <a:cs typeface="Times New Roman"/>
              </a:rPr>
              <a:t>Recording </a:t>
            </a:r>
            <a:r>
              <a:rPr lang="en-US" sz="3800" b="1" cap="none" spc="-20" dirty="0" smtClean="0">
                <a:latin typeface="Times New Roman"/>
                <a:cs typeface="Times New Roman"/>
              </a:rPr>
              <a:t>in clinical</a:t>
            </a:r>
            <a:br>
              <a:rPr lang="en-US" sz="3800" b="1" cap="none" spc="-20" dirty="0" smtClean="0">
                <a:latin typeface="Times New Roman"/>
                <a:cs typeface="Times New Roman"/>
              </a:rPr>
            </a:br>
            <a:r>
              <a:rPr lang="en-US" sz="3800" b="1" cap="none" spc="-20" dirty="0" smtClean="0">
                <a:latin typeface="Times New Roman"/>
                <a:cs typeface="Times New Roman"/>
              </a:rPr>
              <a:t>cont</a:t>
            </a:r>
            <a:r>
              <a:rPr lang="en-US" sz="3800" b="1" cap="none" spc="-20" dirty="0">
                <a:latin typeface="Times New Roman"/>
                <a:cs typeface="Times New Roman"/>
              </a:rPr>
              <a:t>.,</a:t>
            </a:r>
            <a:endParaRPr lang="en-US" sz="3800" cap="none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9096" y="2182057"/>
            <a:ext cx="10304303" cy="13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indent="-266065">
              <a:lnSpc>
                <a:spcPct val="200000"/>
              </a:lnSpc>
              <a:spcBef>
                <a:spcPts val="100"/>
              </a:spcBef>
              <a:buSzPct val="52777"/>
              <a:buFont typeface="Wingdings"/>
              <a:buChar char=""/>
              <a:tabLst>
                <a:tab pos="278765" algn="l"/>
              </a:tabLst>
            </a:pP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distance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education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courses,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provide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Times New Roman"/>
                <a:cs typeface="Times New Roman"/>
              </a:rPr>
              <a:t>one</a:t>
            </a:r>
            <a:r>
              <a:rPr lang="en-US"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source</a:t>
            </a:r>
            <a:r>
              <a:rPr sz="24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-1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information</a:t>
            </a:r>
            <a:r>
              <a:rPr sz="2400" spc="-1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about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practice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development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communication skills.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100" y="885825"/>
            <a:ext cx="86868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latin typeface="Times New Roman"/>
                <a:cs typeface="Times New Roman"/>
              </a:rPr>
              <a:t>Short</a:t>
            </a:r>
            <a:r>
              <a:rPr lang="en-US" sz="3800" b="1" cap="none" spc="-135" dirty="0">
                <a:latin typeface="Times New Roman"/>
                <a:cs typeface="Times New Roman"/>
              </a:rPr>
              <a:t> </a:t>
            </a:r>
            <a:r>
              <a:rPr lang="en-US" sz="3800" b="1" cap="none" spc="-10" dirty="0" smtClean="0">
                <a:latin typeface="Times New Roman"/>
                <a:cs typeface="Times New Roman"/>
              </a:rPr>
              <a:t>Papers in Clinical evaluation</a:t>
            </a:r>
            <a:endParaRPr lang="en-US" sz="3800" b="1" cap="none" spc="-1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3700" y="2257425"/>
            <a:ext cx="9867265" cy="211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indent="-273050">
              <a:lnSpc>
                <a:spcPct val="200000"/>
              </a:lnSpc>
              <a:spcBef>
                <a:spcPts val="100"/>
              </a:spcBef>
              <a:buSzPct val="95833"/>
              <a:buFont typeface="Wingdings"/>
              <a:buChar char=""/>
              <a:tabLst>
                <a:tab pos="282575" algn="l"/>
              </a:tabLst>
            </a:pPr>
            <a:r>
              <a:rPr sz="2400" dirty="0">
                <a:latin typeface="Times New Roman"/>
                <a:cs typeface="Times New Roman"/>
              </a:rPr>
              <a:t>Short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papers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assessing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thinking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other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cognitive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skills</a:t>
            </a:r>
            <a:r>
              <a:rPr lang="en-US"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short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paper,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given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specific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data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tasked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with </a:t>
            </a:r>
            <a:r>
              <a:rPr sz="2400" dirty="0">
                <a:latin typeface="Times New Roman"/>
                <a:cs typeface="Times New Roman"/>
              </a:rPr>
              <a:t>identifying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problems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provided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information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4816" y="1159944"/>
            <a:ext cx="7352284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dirty="0">
                <a:solidFill>
                  <a:prstClr val="black"/>
                </a:solidFill>
                <a:latin typeface="Times New Roman"/>
                <a:cs typeface="Times New Roman"/>
              </a:rPr>
              <a:t>Short</a:t>
            </a:r>
            <a:r>
              <a:rPr lang="en-US" sz="3800" b="1" cap="none" spc="-1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800" b="1" cap="none" spc="-10" dirty="0">
                <a:solidFill>
                  <a:prstClr val="black"/>
                </a:solidFill>
                <a:latin typeface="Times New Roman"/>
                <a:cs typeface="Times New Roman"/>
              </a:rPr>
              <a:t>Papers in Clinical evaluation</a:t>
            </a:r>
            <a:endParaRPr lang="en-US" sz="3800" b="1" cap="none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927101" y="2222906"/>
            <a:ext cx="8445804" cy="2088520"/>
          </a:xfrm>
          <a:prstGeom prst="rect">
            <a:avLst/>
          </a:prstGeom>
        </p:spPr>
        <p:txBody>
          <a:bodyPr vert="horz" wrap="square" lIns="0" tIns="50165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hort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papers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showcase</a:t>
            </a:r>
            <a:r>
              <a:rPr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students'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assessing</a:t>
            </a:r>
          </a:p>
          <a:p>
            <a:pPr marL="27305" marR="5080">
              <a:lnSpc>
                <a:spcPct val="197500"/>
              </a:lnSpc>
              <a:spcBef>
                <a:spcPts val="25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atient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data,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recognizing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problems,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determining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information.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703" y="1062976"/>
            <a:ext cx="9954197" cy="40267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0"/>
              </a:spcBef>
            </a:pPr>
            <a:r>
              <a:rPr lang="en-US" sz="3800" b="1" spc="-10" dirty="0">
                <a:latin typeface="Times New Roman"/>
                <a:cs typeface="Times New Roman"/>
              </a:rPr>
              <a:t>Portfolio </a:t>
            </a:r>
            <a:r>
              <a:rPr lang="en-US" sz="3800" b="1" spc="-10" dirty="0" smtClean="0">
                <a:latin typeface="Times New Roman"/>
                <a:cs typeface="Times New Roman"/>
              </a:rPr>
              <a:t>in </a:t>
            </a:r>
            <a:r>
              <a:rPr lang="en-US" sz="3800" b="1" spc="-10" dirty="0">
                <a:latin typeface="Times New Roman"/>
                <a:cs typeface="Times New Roman"/>
              </a:rPr>
              <a:t>Clinical evaluation</a:t>
            </a:r>
            <a:endParaRPr lang="en-US" sz="3800" b="1" dirty="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200000"/>
              </a:lnSpc>
              <a:spcBef>
                <a:spcPts val="2890"/>
              </a:spcBef>
              <a:buFont typeface="Wingdings" panose="05000000000000000000" pitchFamily="2" charset="2"/>
              <a:buChar char="q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portfolio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collection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projects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materials</a:t>
            </a:r>
            <a:r>
              <a:rPr sz="2400" spc="-9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developed 	</a:t>
            </a:r>
            <a:r>
              <a:rPr sz="2400" dirty="0">
                <a:latin typeface="Times New Roman"/>
                <a:cs typeface="Times New Roman"/>
              </a:rPr>
              <a:t>by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document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achievement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objectives</a:t>
            </a:r>
            <a:r>
              <a:rPr lang="en-US" sz="2400" spc="7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course.</a:t>
            </a:r>
            <a:endParaRPr sz="2400" dirty="0">
              <a:latin typeface="Times New Roman"/>
              <a:cs typeface="Times New Roman"/>
            </a:endParaRPr>
          </a:p>
          <a:p>
            <a:pPr marL="354965" marR="297815" indent="-342900">
              <a:lnSpc>
                <a:spcPct val="200000"/>
              </a:lnSpc>
              <a:spcBef>
                <a:spcPts val="819"/>
              </a:spcBef>
              <a:buFont typeface="Wingdings" panose="05000000000000000000" pitchFamily="2" charset="2"/>
              <a:buChar char="q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allows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demonstrate</a:t>
            </a:r>
            <a:r>
              <a:rPr sz="2400" spc="-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what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have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learned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practice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competencies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have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developed.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6932" y="200025"/>
            <a:ext cx="9986467" cy="600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3800" b="1" cap="none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800" b="1" cap="none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Portfolios in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evaluation: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100" y="885825"/>
            <a:ext cx="10528300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</a:rPr>
              <a:t>1-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Learning Portfolio (Formative):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Purpose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: To document progress and learning over time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Contents: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Journals or reflections , Clinical experiences, Skills checklists , Feedback from instructors 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Use: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Helps students self-assess, track goals, and engage in reflective practice 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Best for: Ongoing development during a course or clinical rotation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2. Assessment Portfolio (Summative)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: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Purpose: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To evaluate achievement of course/program outcomes.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Contents: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Case studies Clinical evaluations Written assignments Objective Structured Clinical Examinations (OSCEs) 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Use: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Used by faculty for grading or accreditation reviews </a:t>
            </a:r>
          </a:p>
          <a:p>
            <a:pPr lvl="0" defTabSz="756300">
              <a:lnSpc>
                <a:spcPct val="150000"/>
              </a:lnSpc>
              <a:spcBef>
                <a:spcPts val="1103"/>
              </a:spcBef>
              <a:buClr>
                <a:srgbClr val="B71E42"/>
              </a:buClr>
              <a:buSzPct val="100000"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Best for: End-of-program evaluation or capstone projects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706932" y="200025"/>
            <a:ext cx="10278567" cy="600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7563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9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3800" b="1" cap="none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800" b="1" cap="none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Portfolios </a:t>
            </a:r>
            <a:r>
              <a:rPr lang="en-US" sz="3800" b="1" cap="none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3800" b="1" cap="none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cont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300" y="885825"/>
            <a:ext cx="10363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3-Reflective Portfolio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Purpose: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To encourage critical thinking and reflection on experiences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Contents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: Reflective journals, Significant learning moments , Patient care narratives , Ethical dilemmas and responses.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Use: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Fosters self-awareness and professional identity formation.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Best for: Personal and professional growth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4. Professional Portfolio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Purpose: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To showcase competencies and achievements to employers or licensing bodies.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Contents: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Resume, certifications, Continuing education certificates, Letters of recommendation Evidence of leadership or quality improvement projects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Use: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For job interviews, promotions, or professional development.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Best for: Graduate nurses, practicing RNs, or advanced practice nurses</a:t>
            </a:r>
          </a:p>
        </p:txBody>
      </p:sp>
    </p:spTree>
    <p:extLst>
      <p:ext uri="{BB962C8B-B14F-4D97-AF65-F5344CB8AC3E}">
        <p14:creationId xmlns:p14="http://schemas.microsoft.com/office/powerpoint/2010/main" val="27062273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00" y="1419225"/>
            <a:ext cx="9601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Digital/E-Portfolio: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modern, accessible version of any portfolio type,</a:t>
            </a:r>
            <a:r>
              <a:rPr lang="en-US" sz="2000" b="1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growth across courses and clinicals,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Web-based tools like Google Site.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Multimedia integration (videos, images) , Easy sharing and feedback, Environmentally friendly. 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 for hybrid or online nursing programs</a:t>
            </a:r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546100" y="581025"/>
            <a:ext cx="10287000" cy="600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7563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9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3800" b="1" cap="none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800" b="1" cap="none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Portfolios </a:t>
            </a:r>
            <a:r>
              <a:rPr lang="en-US" sz="3800" b="1" cap="none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3800" b="1" cap="none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cont</a:t>
            </a:r>
            <a:r>
              <a:rPr lang="en-US" sz="3800" b="1" cap="none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en-US" sz="3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094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041" y="1190796"/>
            <a:ext cx="9772015" cy="3716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066800" indent="-342900">
              <a:lnSpc>
                <a:spcPct val="1477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20764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sz="24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sz="2400" spc="-1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sz="24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4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sz="2400" spc="-1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appropriate</a:t>
            </a:r>
            <a:r>
              <a:rPr sz="2400" spc="-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2280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Step1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2375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Step2,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080" indent="-342900">
              <a:lnSpc>
                <a:spcPct val="143800"/>
              </a:lnSpc>
              <a:spcBef>
                <a:spcPts val="1630"/>
              </a:spcBef>
              <a:buFont typeface="Wingdings" panose="05000000000000000000" pitchFamily="2" charset="2"/>
              <a:buChar char="ü"/>
              <a:tabLst>
                <a:tab pos="207645" algn="l"/>
                <a:tab pos="28892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Step3</a:t>
            </a:r>
            <a:r>
              <a:rPr sz="2400" spc="-10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,Decide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entries</a:t>
            </a:r>
            <a:r>
              <a:rPr sz="2400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entries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301" y="887207"/>
            <a:ext cx="8369604" cy="656651"/>
          </a:xfrm>
          <a:prstGeom prst="rect">
            <a:avLst/>
          </a:prstGeom>
        </p:spPr>
        <p:txBody>
          <a:bodyPr vert="horz" wrap="square" lIns="0" tIns="71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en-US" sz="3800" b="1" cap="none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4700" y="1546982"/>
            <a:ext cx="9227201" cy="44146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4965" marR="5080" indent="-342900">
              <a:lnSpc>
                <a:spcPct val="150000"/>
              </a:lnSpc>
              <a:spcBef>
                <a:spcPts val="85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Portfolios can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and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stored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electronically,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facilitates 	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updating</a:t>
            </a:r>
            <a:r>
              <a:rPr sz="2400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revising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entries,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portfolios</a:t>
            </a:r>
            <a:r>
              <a:rPr sz="2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	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copies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50000"/>
              </a:lnSpc>
              <a:spcBef>
                <a:spcPts val="1680"/>
              </a:spcBef>
              <a:buFont typeface="Wingdings" panose="05000000000000000000" pitchFamily="2" charset="2"/>
              <a:buChar char="ü"/>
              <a:tabLst>
                <a:tab pos="207010" algn="l"/>
              </a:tabLst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r>
              <a:rPr sz="2400" b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400" b="1" spc="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b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2400" b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sz="2400" b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sz="2400" b="1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portfolios</a:t>
            </a:r>
            <a:r>
              <a:rPr sz="2400" b="1" spc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69215" indent="-342900">
              <a:lnSpc>
                <a:spcPct val="150000"/>
              </a:lnSpc>
              <a:spcBef>
                <a:spcPts val="795"/>
              </a:spcBef>
              <a:buFont typeface="Wingdings" panose="05000000000000000000" pitchFamily="2" charset="2"/>
              <a:buChar char="ü"/>
              <a:tabLst>
                <a:tab pos="207645" algn="l"/>
                <a:tab pos="27241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They can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shared</a:t>
            </a:r>
            <a:r>
              <a:rPr sz="2400" spc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on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Web)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updated</a:t>
            </a:r>
            <a:r>
              <a:rPr sz="24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easily.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50000"/>
              </a:lnSpc>
              <a:spcBef>
                <a:spcPts val="1560"/>
              </a:spcBef>
              <a:buFont typeface="Wingdings" panose="05000000000000000000" pitchFamily="2" charset="2"/>
              <a:buChar char="ü"/>
              <a:tabLst>
                <a:tab pos="272415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sz="2400" spc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sz="2400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sz="24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860" y="809625"/>
            <a:ext cx="7609204" cy="108298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695"/>
              </a:spcBef>
            </a:pP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</a:t>
            </a:r>
            <a:r>
              <a:rPr lang="en-US" sz="3200" b="1" cap="none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3200" b="1" cap="none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</a:t>
            </a:r>
            <a:r>
              <a:rPr lang="en-US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ar-EG" sz="32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en-US" sz="3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0821" y="2197648"/>
            <a:ext cx="9898440" cy="403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1098550" algn="just">
              <a:lnSpc>
                <a:spcPct val="150000"/>
              </a:lnSpc>
              <a:spcBef>
                <a:spcPts val="100"/>
              </a:spcBef>
              <a:tabLst>
                <a:tab pos="207645" algn="l"/>
              </a:tabLst>
            </a:pP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Second,</a:t>
            </a:r>
            <a:endParaRPr lang="ar-EG" sz="2400" b="1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Times New Roman"/>
              <a:cs typeface="Times New Roman"/>
            </a:endParaRPr>
          </a:p>
          <a:p>
            <a:pPr marL="354965" marR="1098550" indent="-342900" algn="just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07645" algn="l"/>
              </a:tabLst>
            </a:pPr>
            <a:r>
              <a:rPr lang="ar-EG" sz="2400" spc="-80" dirty="0" err="1">
                <a:latin typeface="Times New Roman"/>
                <a:cs typeface="Times New Roman"/>
              </a:rPr>
              <a:t>There</a:t>
            </a:r>
            <a:r>
              <a:rPr lang="ar-EG"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many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different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evaluation </a:t>
            </a:r>
            <a:r>
              <a:rPr sz="2400" dirty="0">
                <a:latin typeface="Times New Roman"/>
                <a:cs typeface="Times New Roman"/>
              </a:rPr>
              <a:t>strategies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lang="ar-EG"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might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lang="ar-EG"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assess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performance.</a:t>
            </a:r>
            <a:endParaRPr lang="ar-EG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54965" marR="1098550" indent="-342900" algn="just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07645" algn="l"/>
              </a:tabLst>
            </a:pPr>
            <a:r>
              <a:rPr sz="2400" spc="-40" dirty="0">
                <a:latin typeface="Times New Roman"/>
                <a:cs typeface="Times New Roman"/>
              </a:rPr>
              <a:t>Varying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maintains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student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interest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takes </a:t>
            </a:r>
            <a:r>
              <a:rPr sz="2400" dirty="0">
                <a:latin typeface="Times New Roman"/>
                <a:cs typeface="Times New Roman"/>
              </a:rPr>
              <a:t>into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account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individual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needs,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abilities,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characteristics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 </a:t>
            </a:r>
            <a:r>
              <a:rPr sz="2400" spc="-10" dirty="0">
                <a:latin typeface="Times New Roman"/>
                <a:cs typeface="Times New Roman"/>
              </a:rPr>
              <a:t>learners.</a:t>
            </a:r>
            <a:endParaRPr sz="2400" dirty="0">
              <a:latin typeface="Times New Roman"/>
              <a:cs typeface="Times New Roman"/>
            </a:endParaRPr>
          </a:p>
          <a:p>
            <a:pPr marL="354965" marR="184150" indent="-342900" algn="just">
              <a:lnSpc>
                <a:spcPct val="149200"/>
              </a:lnSpc>
              <a:spcBef>
                <a:spcPts val="815"/>
              </a:spcBef>
              <a:buFont typeface="Arial" panose="020B0604020202020204" pitchFamily="34" charset="0"/>
              <a:buChar char="•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It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also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avoids</a:t>
            </a:r>
            <a:r>
              <a:rPr sz="2400" u="heavy" spc="-1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relying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method,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such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rating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scale,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determining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entire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grade.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0099" y="2369866"/>
            <a:ext cx="8693801" cy="1808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481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modified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class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program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assessment, </a:t>
            </a:r>
            <a:r>
              <a:rPr sz="2400" dirty="0">
                <a:latin typeface="Times New Roman"/>
                <a:cs typeface="Times New Roman"/>
              </a:rPr>
              <a:t>graduation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requirements,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job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search.</a:t>
            </a:r>
            <a:endParaRPr sz="2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570"/>
              </a:spcBef>
              <a:buFont typeface="Wingdings" panose="05000000000000000000" pitchFamily="2" charset="2"/>
              <a:buChar char="ü"/>
              <a:tabLst>
                <a:tab pos="287655" algn="l"/>
              </a:tabLst>
            </a:pP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can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include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variety</a:t>
            </a:r>
            <a:r>
              <a:rPr sz="24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multimedia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065" y="1266825"/>
            <a:ext cx="914463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Conferences in </a:t>
            </a:r>
            <a:r>
              <a:rPr lang="en-US" sz="3800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evaluation</a:t>
            </a:r>
            <a:endParaRPr lang="en-US" sz="3800" b="1" cap="none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4064" y="2409825"/>
            <a:ext cx="9678035" cy="382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12090" indent="-342900">
              <a:lnSpc>
                <a:spcPct val="1492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Oral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communication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crucial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outcome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practice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</a:t>
            </a:r>
            <a:r>
              <a:rPr sz="2400" spc="-10" dirty="0">
                <a:latin typeface="Times New Roman"/>
                <a:cs typeface="Times New Roman"/>
              </a:rPr>
              <a:t>nursing.</a:t>
            </a:r>
            <a:endParaRPr sz="24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300"/>
              </a:lnSpc>
              <a:spcBef>
                <a:spcPts val="280"/>
              </a:spcBef>
              <a:buFont typeface="Wingdings" panose="05000000000000000000" pitchFamily="2" charset="2"/>
              <a:buChar char="ü"/>
            </a:pPr>
            <a:r>
              <a:rPr sz="2400" dirty="0">
                <a:latin typeface="Times New Roman"/>
                <a:cs typeface="Times New Roman"/>
              </a:rPr>
              <a:t>These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include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presenting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ideas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orally</a:t>
            </a:r>
            <a:r>
              <a:rPr sz="2400" spc="-20" dirty="0">
                <a:latin typeface="Times New Roman"/>
                <a:cs typeface="Times New Roman"/>
              </a:rPr>
              <a:t>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sharing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information, </a:t>
            </a:r>
            <a:r>
              <a:rPr sz="2400" dirty="0">
                <a:latin typeface="Times New Roman"/>
                <a:cs typeface="Times New Roman"/>
              </a:rPr>
              <a:t>leading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discussions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practice,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giving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various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types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of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400" spc="-10" dirty="0">
                <a:latin typeface="Times New Roman"/>
                <a:cs typeface="Times New Roman"/>
              </a:rPr>
              <a:t>presentations.</a:t>
            </a:r>
            <a:endParaRPr sz="2400" dirty="0">
              <a:latin typeface="Times New Roman"/>
              <a:cs typeface="Times New Roman"/>
            </a:endParaRPr>
          </a:p>
          <a:p>
            <a:pPr marL="355600" marR="734695" indent="-342900">
              <a:lnSpc>
                <a:spcPct val="1458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sz="2400" dirty="0">
                <a:latin typeface="Times New Roman"/>
                <a:cs typeface="Times New Roman"/>
              </a:rPr>
              <a:t>Conferences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serve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developing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evaluating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oral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communication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skills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nursing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students.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860" y="657225"/>
            <a:ext cx="944064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3800" b="1" cap="none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800" b="1" cap="none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Conferences in Clinical evaluation:</a:t>
            </a:r>
            <a:endParaRPr lang="en-US" sz="3800" b="1" cap="none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0382" y="1929177"/>
            <a:ext cx="9340850" cy="4427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206375" algn="l"/>
              </a:tabLst>
            </a:pPr>
            <a:r>
              <a:rPr sz="2400" b="1" dirty="0">
                <a:latin typeface="Times New Roman"/>
                <a:cs typeface="Times New Roman"/>
              </a:rPr>
              <a:t>A-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Preclinical</a:t>
            </a:r>
            <a:r>
              <a:rPr sz="2400" b="1" spc="-10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conferences:</a:t>
            </a:r>
            <a:endParaRPr sz="2400" dirty="0">
              <a:latin typeface="Times New Roman"/>
              <a:cs typeface="Times New Roman"/>
            </a:endParaRPr>
          </a:p>
          <a:p>
            <a:pPr marL="12065" marR="5080">
              <a:lnSpc>
                <a:spcPct val="150000"/>
              </a:lnSpc>
              <a:spcBef>
                <a:spcPts val="1605"/>
              </a:spcBef>
              <a:tabLst>
                <a:tab pos="20764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ccur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before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activities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simulations,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allowing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to </a:t>
            </a:r>
            <a:r>
              <a:rPr sz="2400" dirty="0">
                <a:latin typeface="Times New Roman"/>
                <a:cs typeface="Times New Roman"/>
              </a:rPr>
              <a:t>clarify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understanding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problems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interventions.</a:t>
            </a:r>
            <a:endParaRPr sz="2400" dirty="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50000"/>
              </a:lnSpc>
              <a:spcBef>
                <a:spcPts val="1730"/>
              </a:spcBef>
              <a:buFont typeface="Wingdings" panose="05000000000000000000" pitchFamily="2" charset="2"/>
              <a:buChar char="q"/>
              <a:tabLst>
                <a:tab pos="206375" algn="l"/>
              </a:tabLst>
            </a:pPr>
            <a:r>
              <a:rPr sz="2400" b="1" dirty="0">
                <a:latin typeface="Times New Roman"/>
                <a:cs typeface="Times New Roman"/>
              </a:rPr>
              <a:t>B-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Postclinical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conferences:</a:t>
            </a:r>
            <a:endParaRPr sz="2400" dirty="0">
              <a:latin typeface="Times New Roman"/>
              <a:cs typeface="Times New Roman"/>
            </a:endParaRPr>
          </a:p>
          <a:p>
            <a:pPr marL="12065" marR="186055" algn="just">
              <a:lnSpc>
                <a:spcPct val="150000"/>
              </a:lnSpc>
              <a:spcBef>
                <a:spcPts val="1440"/>
              </a:spcBef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take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place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activity,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provide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opportunity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assess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students'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ability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apply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concepts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theories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in 	</a:t>
            </a:r>
            <a:r>
              <a:rPr sz="2400" dirty="0">
                <a:latin typeface="Times New Roman"/>
                <a:cs typeface="Times New Roman"/>
              </a:rPr>
              <a:t>patient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care,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plan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care,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think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critically.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821" y="978638"/>
            <a:ext cx="9843411" cy="5620512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460" y="1148320"/>
            <a:ext cx="890724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en-US" sz="3800" b="1" cap="none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Projects </a:t>
            </a:r>
            <a:r>
              <a:rPr lang="en-US" sz="38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Clinical evaluation</a:t>
            </a:r>
            <a:endParaRPr lang="en-US" sz="3800" b="1" cap="none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50900" y="2222906"/>
            <a:ext cx="9067799" cy="3927416"/>
          </a:xfrm>
          <a:prstGeom prst="rect">
            <a:avLst/>
          </a:prstGeom>
        </p:spPr>
        <p:txBody>
          <a:bodyPr vert="horz" wrap="square" lIns="0" tIns="269615" rIns="0" bIns="0" rtlCol="0">
            <a:spAutoFit/>
          </a:bodyPr>
          <a:lstStyle/>
          <a:p>
            <a:pPr marL="733425" marR="154305" indent="-34290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  <a:tabLst>
                <a:tab pos="58674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Regarding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	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nursing</a:t>
            </a:r>
            <a:r>
              <a:rPr sz="2400" spc="-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34060" indent="-342900">
              <a:lnSpc>
                <a:spcPct val="150000"/>
              </a:lnSpc>
              <a:spcBef>
                <a:spcPts val="2235"/>
              </a:spcBef>
              <a:buFont typeface="Wingdings" panose="05000000000000000000" pitchFamily="2" charset="2"/>
              <a:buChar char="ü"/>
              <a:tabLst>
                <a:tab pos="585470" algn="l"/>
              </a:tabLst>
            </a:pP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sz="2400" spc="-65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2400" spc="-6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sz="24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400" spc="-6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Performance:</a:t>
            </a:r>
          </a:p>
          <a:p>
            <a:pPr marL="733425" marR="5080" indent="-342900">
              <a:lnSpc>
                <a:spcPct val="150000"/>
              </a:lnSpc>
              <a:spcBef>
                <a:spcPts val="865"/>
              </a:spcBef>
              <a:buFont typeface="Wingdings" panose="05000000000000000000" pitchFamily="2" charset="2"/>
              <a:buChar char="ü"/>
              <a:tabLst>
                <a:tab pos="58674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sz="24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sz="2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sz="24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emphasize</a:t>
            </a:r>
            <a:r>
              <a:rPr sz="2400" spc="-8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sz="2400" spc="-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performance,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sz="24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4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assessed</a:t>
            </a:r>
            <a:r>
              <a:rPr sz="24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24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process.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066" y="1295441"/>
            <a:ext cx="9410034" cy="4121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728980" algn="ctr">
              <a:lnSpc>
                <a:spcPct val="150000"/>
              </a:lnSpc>
              <a:spcBef>
                <a:spcPts val="95"/>
              </a:spcBef>
              <a:tabLst>
                <a:tab pos="207645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Group Projects in Clinical evaluation</a:t>
            </a:r>
          </a:p>
          <a:p>
            <a:pPr marL="354965" marR="728980" indent="-342900">
              <a:lnSpc>
                <a:spcPct val="150000"/>
              </a:lnSpc>
              <a:spcBef>
                <a:spcPts val="95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dirty="0" smtClean="0">
                <a:latin typeface="Times New Roman"/>
                <a:cs typeface="Times New Roman"/>
              </a:rPr>
              <a:t>Group</a:t>
            </a:r>
            <a:r>
              <a:rPr sz="2400" spc="-60" dirty="0" smtClean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projects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vary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duration,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ranging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from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short-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term</a:t>
            </a:r>
            <a:r>
              <a:rPr lang="en-US"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collaborations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long-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term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cooperative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experiences.</a:t>
            </a:r>
            <a:endParaRPr sz="2400" dirty="0">
              <a:latin typeface="Times New Roman"/>
              <a:cs typeface="Times New Roman"/>
            </a:endParaRPr>
          </a:p>
          <a:p>
            <a:pPr marL="354965" marR="234950" indent="-34290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Short-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term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projects</a:t>
            </a:r>
            <a:r>
              <a:rPr sz="24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may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involve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development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products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like	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posters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group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presentations.</a:t>
            </a:r>
            <a:endParaRPr sz="2400" dirty="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50000"/>
              </a:lnSpc>
              <a:spcBef>
                <a:spcPts val="865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Long-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term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group</a:t>
            </a:r>
            <a:r>
              <a:rPr sz="24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work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could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entail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collaborating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small </a:t>
            </a:r>
            <a:r>
              <a:rPr sz="2400" dirty="0">
                <a:latin typeface="Times New Roman"/>
                <a:cs typeface="Times New Roman"/>
              </a:rPr>
              <a:t>groups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teams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over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extended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period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within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practice 	setting.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9548" y="581025"/>
            <a:ext cx="9448752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</a:t>
            </a:r>
            <a:r>
              <a:rPr lang="en-US" sz="3800" cap="none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in </a:t>
            </a:r>
            <a:r>
              <a:rPr lang="en-US" sz="3800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evaluation</a:t>
            </a:r>
            <a:endParaRPr lang="en-US" sz="3800" cap="none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011" y="1898944"/>
            <a:ext cx="9213215" cy="3899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4" marR="40259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55904" algn="l"/>
              </a:tabLst>
            </a:pP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ability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students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evaluate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their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own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competencies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identify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where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further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learning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needed</a:t>
            </a:r>
            <a:endParaRPr sz="2400" dirty="0">
              <a:latin typeface="Times New Roman"/>
              <a:cs typeface="Times New Roman"/>
            </a:endParaRPr>
          </a:p>
          <a:p>
            <a:pPr marL="354964" marR="274955" indent="-342900">
              <a:lnSpc>
                <a:spcPct val="150000"/>
              </a:lnSpc>
              <a:spcBef>
                <a:spcPts val="730"/>
              </a:spcBef>
              <a:buFont typeface="Wingdings" panose="05000000000000000000" pitchFamily="2" charset="2"/>
              <a:buChar char="ü"/>
              <a:tabLst>
                <a:tab pos="255904" algn="l"/>
              </a:tabLst>
            </a:pPr>
            <a:r>
              <a:rPr sz="2400" spc="-20" dirty="0">
                <a:latin typeface="Times New Roman"/>
                <a:cs typeface="Times New Roman"/>
              </a:rPr>
              <a:t>self-</a:t>
            </a:r>
            <a:r>
              <a:rPr sz="2400" spc="-10" dirty="0">
                <a:latin typeface="Times New Roman"/>
                <a:cs typeface="Times New Roman"/>
              </a:rPr>
              <a:t>assessment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begins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with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first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course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develops </a:t>
            </a:r>
            <a:r>
              <a:rPr sz="2400" dirty="0">
                <a:latin typeface="Times New Roman"/>
                <a:cs typeface="Times New Roman"/>
              </a:rPr>
              <a:t>throughout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nursing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education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program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continuing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into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professional practice.</a:t>
            </a:r>
            <a:endParaRPr sz="2400" dirty="0">
              <a:latin typeface="Times New Roman"/>
              <a:cs typeface="Times New Roman"/>
            </a:endParaRPr>
          </a:p>
          <a:p>
            <a:pPr marL="354964" marR="5080" indent="-3429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255904" algn="l"/>
              </a:tabLst>
            </a:pPr>
            <a:r>
              <a:rPr sz="2400" dirty="0">
                <a:latin typeface="Times New Roman"/>
                <a:cs typeface="Times New Roman"/>
              </a:rPr>
              <a:t>Through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self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assessment,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students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examine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their</a:t>
            </a:r>
            <a:r>
              <a:rPr sz="2400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clinical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performance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identify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both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strengths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areas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for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improvement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0824" y="809625"/>
            <a:ext cx="8896876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dirty="0">
                <a:latin typeface="Times New Roman"/>
                <a:cs typeface="Times New Roman"/>
              </a:rPr>
              <a:t>Clinical</a:t>
            </a:r>
            <a:r>
              <a:rPr lang="en-US" sz="3800" b="0" cap="none" spc="-120" dirty="0">
                <a:latin typeface="Times New Roman"/>
                <a:cs typeface="Times New Roman"/>
              </a:rPr>
              <a:t> </a:t>
            </a:r>
            <a:r>
              <a:rPr lang="en-US" sz="3800" b="0" cap="none" dirty="0">
                <a:latin typeface="Times New Roman"/>
                <a:cs typeface="Times New Roman"/>
              </a:rPr>
              <a:t>Evaluation</a:t>
            </a:r>
            <a:r>
              <a:rPr lang="en-US" sz="3800" b="0" cap="none" spc="-130" dirty="0">
                <a:latin typeface="Times New Roman"/>
                <a:cs typeface="Times New Roman"/>
              </a:rPr>
              <a:t> </a:t>
            </a:r>
            <a:r>
              <a:rPr lang="en-US" sz="3800" b="0" cap="none" dirty="0">
                <a:latin typeface="Times New Roman"/>
                <a:cs typeface="Times New Roman"/>
              </a:rPr>
              <a:t>In</a:t>
            </a:r>
            <a:r>
              <a:rPr lang="en-US" sz="3800" b="0" cap="none" spc="-125" dirty="0">
                <a:latin typeface="Times New Roman"/>
                <a:cs typeface="Times New Roman"/>
              </a:rPr>
              <a:t> </a:t>
            </a:r>
            <a:r>
              <a:rPr lang="en-US" sz="3800" b="0" cap="none" dirty="0">
                <a:latin typeface="Times New Roman"/>
                <a:cs typeface="Times New Roman"/>
              </a:rPr>
              <a:t>Distance</a:t>
            </a:r>
            <a:r>
              <a:rPr lang="en-US" sz="3800" b="0" cap="none" spc="-120" dirty="0">
                <a:latin typeface="Times New Roman"/>
                <a:cs typeface="Times New Roman"/>
              </a:rPr>
              <a:t> </a:t>
            </a:r>
            <a:r>
              <a:rPr lang="en-US" sz="3800" b="0" cap="none" spc="-10" dirty="0">
                <a:latin typeface="Times New Roman"/>
                <a:cs typeface="Times New Roman"/>
              </a:rPr>
              <a:t>Education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9436" y="2243368"/>
            <a:ext cx="9384030" cy="2234586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4965" marR="5080" indent="-342900" algn="just">
              <a:lnSpc>
                <a:spcPct val="150000"/>
              </a:lnSpc>
              <a:spcBef>
                <a:spcPts val="145"/>
              </a:spcBef>
              <a:buFont typeface="Wingdings" panose="05000000000000000000" pitchFamily="2" charset="2"/>
              <a:buChar char="ü"/>
              <a:tabLst>
                <a:tab pos="207645" algn="l"/>
              </a:tabLst>
            </a:pPr>
            <a:r>
              <a:rPr sz="2400" dirty="0">
                <a:latin typeface="Times New Roman"/>
                <a:cs typeface="Times New Roman"/>
              </a:rPr>
              <a:t>Nursing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education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programs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use</a:t>
            </a:r>
            <a:r>
              <a:rPr sz="24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different</a:t>
            </a:r>
            <a:r>
              <a:rPr sz="2400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strategies</a:t>
            </a:r>
            <a:r>
              <a:rPr sz="2400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offering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clinical 	</a:t>
            </a:r>
            <a:r>
              <a:rPr sz="2400" dirty="0">
                <a:latin typeface="Times New Roman"/>
                <a:cs typeface="Times New Roman"/>
              </a:rPr>
              <a:t>component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distance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education</a:t>
            </a:r>
            <a:r>
              <a:rPr sz="240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courses</a:t>
            </a:r>
            <a:r>
              <a:rPr sz="2400" dirty="0">
                <a:latin typeface="Times New Roman"/>
                <a:cs typeface="Times New Roman"/>
              </a:rPr>
              <a:t>.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Often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preceptors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area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guide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student</a:t>
            </a:r>
            <a:r>
              <a:rPr sz="24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setting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performance.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7070" y="657225"/>
            <a:ext cx="209423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cap="none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7070" y="1737401"/>
            <a:ext cx="9300845" cy="32842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50"/>
              </a:spcBef>
            </a:pP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assess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student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competencies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practice. </a:t>
            </a:r>
            <a:r>
              <a:rPr sz="2400" spc="-20" dirty="0">
                <a:latin typeface="Times New Roman"/>
                <a:cs typeface="Times New Roman"/>
              </a:rPr>
              <a:t>Teachers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choose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provide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information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performance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and </a:t>
            </a:r>
            <a:r>
              <a:rPr sz="2400" dirty="0">
                <a:latin typeface="Times New Roman"/>
                <a:cs typeface="Times New Roman"/>
              </a:rPr>
              <a:t>decide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if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they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formative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summative.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clinical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evaluation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are </a:t>
            </a:r>
            <a:r>
              <a:rPr sz="2400" dirty="0">
                <a:latin typeface="Times New Roman"/>
                <a:cs typeface="Times New Roman"/>
              </a:rPr>
              <a:t>diverse,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serving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formative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summative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purposes.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Feedback-</a:t>
            </a:r>
            <a:r>
              <a:rPr sz="2400" spc="-10" dirty="0">
                <a:latin typeface="Times New Roman"/>
                <a:cs typeface="Times New Roman"/>
              </a:rPr>
              <a:t>focused 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contribute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ongoing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learning,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while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summative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assessments </a:t>
            </a:r>
            <a:r>
              <a:rPr sz="2400" dirty="0">
                <a:latin typeface="Times New Roman"/>
                <a:cs typeface="Times New Roman"/>
              </a:rPr>
              <a:t>provide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comprehensive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judgment.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700" y="200025"/>
            <a:ext cx="214249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spc="-25" dirty="0">
                <a:latin typeface="Times New Roman"/>
                <a:cs typeface="Times New Roman"/>
              </a:rPr>
              <a:t>References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4412" y="1394233"/>
            <a:ext cx="10268988" cy="453072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lvl="0">
              <a:spcBef>
                <a:spcPts val="100"/>
              </a:spcBef>
              <a:tabLst>
                <a:tab pos="206375" algn="l"/>
              </a:tabLst>
              <a:defRPr/>
            </a:pPr>
            <a:r>
              <a:rPr lang="en-US" sz="2400" dirty="0" err="1"/>
              <a:t>Dewan</a:t>
            </a:r>
            <a:r>
              <a:rPr lang="en-US" sz="2400" dirty="0"/>
              <a:t>, P., Khalil, S., &amp; Gupta, P. (2024). Objective structured clinical examination for teaching and assessment: Evidence-based critique. </a:t>
            </a:r>
            <a:r>
              <a:rPr lang="en-US" sz="2400" i="1" dirty="0"/>
              <a:t>Clinical Epidemiology and Global Health, 25</a:t>
            </a:r>
            <a:r>
              <a:rPr lang="en-US" sz="2400" dirty="0"/>
              <a:t>, 101477. </a:t>
            </a:r>
            <a:r>
              <a:rPr lang="en-US" sz="2400" dirty="0">
                <a:hlinkClick r:id="rId2"/>
              </a:rPr>
              <a:t>https://doi.org/10.1016/j.cegh.2023.101477</a:t>
            </a:r>
            <a:endParaRPr lang="en-US" sz="2400" dirty="0">
              <a:latin typeface="Times New Roman"/>
              <a:cs typeface="Times New Roman"/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Singh, A., </a:t>
            </a:r>
            <a:r>
              <a:rPr lang="en-US" sz="2400" dirty="0" err="1">
                <a:solidFill>
                  <a:prstClr val="black"/>
                </a:solidFill>
              </a:rPr>
              <a:t>Sood</a:t>
            </a:r>
            <a:r>
              <a:rPr lang="en-US" sz="2400" dirty="0">
                <a:solidFill>
                  <a:prstClr val="black"/>
                </a:solidFill>
              </a:rPr>
              <a:t>, R., &amp; Singh, R. (2020). Objective Structured Practical Examination (OSPE) as a tool for the formative assessment of practical skills in the subject of physiology: A comparative cross-sectional analysis. </a:t>
            </a:r>
            <a:r>
              <a:rPr lang="en-US" sz="2400" i="1" dirty="0">
                <a:solidFill>
                  <a:prstClr val="black"/>
                </a:solidFill>
              </a:rPr>
              <a:t>Advances in Physiology Education, 44</a:t>
            </a:r>
            <a:r>
              <a:rPr lang="en-US" sz="2400" dirty="0">
                <a:solidFill>
                  <a:prstClr val="black"/>
                </a:solidFill>
              </a:rPr>
              <a:t>(2), 223–228. </a:t>
            </a:r>
            <a:r>
              <a:rPr lang="en-US" sz="2400" dirty="0">
                <a:solidFill>
                  <a:prstClr val="black"/>
                </a:solidFill>
                <a:hlinkClick r:id="rId3"/>
              </a:rPr>
              <a:t>https://doi.org/10.1152/advan.00123.2019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Ahmed, M., &amp; Khan, R. (2023). Objective structured clinical examination for teaching and assessment: Evidence-based critique. </a:t>
            </a:r>
            <a:r>
              <a:rPr lang="en-US" sz="2400" i="1" dirty="0">
                <a:solidFill>
                  <a:prstClr val="black"/>
                </a:solidFill>
              </a:rPr>
              <a:t>Clinical Epidemiology and Global Health, 21</a:t>
            </a:r>
            <a:r>
              <a:rPr lang="en-US" sz="2400" dirty="0">
                <a:solidFill>
                  <a:prstClr val="black"/>
                </a:solidFill>
              </a:rPr>
              <a:t>, 101477.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981" y="733425"/>
            <a:ext cx="7554119" cy="108298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695"/>
              </a:spcBef>
            </a:pP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</a:t>
            </a:r>
            <a:r>
              <a:rPr lang="en-US" sz="3200" b="1" cap="none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en-US" sz="3200" b="1" cap="none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</a:t>
            </a:r>
            <a:r>
              <a:rPr lang="en-US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ar-EG" sz="3200" b="1" cap="none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ar-EG" sz="3200" b="1" cap="none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  <a:endParaRPr lang="en-US" sz="3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1980" y="2182408"/>
            <a:ext cx="9230519" cy="3067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marR="237490" indent="-193675">
              <a:lnSpc>
                <a:spcPct val="150000"/>
              </a:lnSpc>
              <a:spcBef>
                <a:spcPts val="100"/>
              </a:spcBef>
              <a:buFont typeface="Arial MT"/>
              <a:buChar char="•"/>
              <a:tabLst>
                <a:tab pos="207645" algn="l"/>
              </a:tabLst>
            </a:pPr>
            <a:r>
              <a:rPr sz="2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Third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should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always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select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evaluation 	</a:t>
            </a:r>
            <a:r>
              <a:rPr sz="2400" dirty="0">
                <a:latin typeface="Times New Roman"/>
                <a:cs typeface="Times New Roman"/>
              </a:rPr>
              <a:t>methods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that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are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realistic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considering:</a:t>
            </a:r>
            <a:endParaRPr sz="2400" dirty="0">
              <a:latin typeface="Times New Roman"/>
              <a:cs typeface="Times New Roman"/>
            </a:endParaRPr>
          </a:p>
          <a:p>
            <a:pPr marL="314960" indent="-302260">
              <a:lnSpc>
                <a:spcPct val="100000"/>
              </a:lnSpc>
              <a:spcBef>
                <a:spcPts val="2230"/>
              </a:spcBef>
              <a:buSzPct val="97916"/>
              <a:buAutoNum type="arabicPeriod"/>
              <a:tabLst>
                <a:tab pos="314960" algn="l"/>
              </a:tabLst>
            </a:pPr>
            <a:r>
              <a:rPr lang="ar-EG" sz="2400" dirty="0" err="1">
                <a:latin typeface="Times New Roman"/>
                <a:cs typeface="Times New Roman"/>
              </a:rPr>
              <a:t>Th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number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lang="en-US" sz="2400" spc="-40" dirty="0" smtClean="0">
                <a:latin typeface="Times New Roman"/>
                <a:cs typeface="Times New Roman"/>
              </a:rPr>
              <a:t> teacher /</a:t>
            </a:r>
            <a:r>
              <a:rPr sz="2400" dirty="0" smtClean="0">
                <a:latin typeface="Times New Roman"/>
                <a:cs typeface="Times New Roman"/>
              </a:rPr>
              <a:t>students</a:t>
            </a:r>
            <a:r>
              <a:rPr lang="ar-EG" sz="2400" dirty="0" smtClean="0">
                <a:latin typeface="Times New Roman"/>
                <a:cs typeface="Times New Roman"/>
              </a:rPr>
              <a:t> </a:t>
            </a:r>
            <a:r>
              <a:rPr lang="ar-EG" sz="2400" dirty="0">
                <a:latin typeface="Times New Roman"/>
                <a:cs typeface="Times New Roman"/>
              </a:rPr>
              <a:t>ratio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evaluated.</a:t>
            </a:r>
            <a:endParaRPr sz="2400" dirty="0">
              <a:latin typeface="Times New Roman"/>
              <a:cs typeface="Times New Roman"/>
            </a:endParaRPr>
          </a:p>
          <a:p>
            <a:pPr marL="239395" indent="-236854">
              <a:lnSpc>
                <a:spcPct val="100000"/>
              </a:lnSpc>
              <a:spcBef>
                <a:spcPts val="2210"/>
              </a:spcBef>
              <a:buSzPct val="97916"/>
              <a:buAutoNum type="arabicPeriod"/>
              <a:tabLst>
                <a:tab pos="239395" algn="l"/>
              </a:tabLst>
            </a:pPr>
            <a:r>
              <a:rPr sz="2400" spc="-20" dirty="0">
                <a:latin typeface="Times New Roman"/>
                <a:cs typeface="Times New Roman"/>
              </a:rPr>
              <a:t>Available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practice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simulation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activities.</a:t>
            </a:r>
            <a:endParaRPr sz="2400" dirty="0">
              <a:latin typeface="Times New Roman"/>
              <a:cs typeface="Times New Roman"/>
            </a:endParaRPr>
          </a:p>
          <a:p>
            <a:pPr marL="239395" indent="-236854">
              <a:lnSpc>
                <a:spcPct val="100000"/>
              </a:lnSpc>
              <a:spcBef>
                <a:spcPts val="2230"/>
              </a:spcBef>
              <a:buSzPct val="97916"/>
              <a:buAutoNum type="arabicPeriod"/>
              <a:tabLst>
                <a:tab pos="239395" algn="l"/>
              </a:tabLst>
            </a:pPr>
            <a:r>
              <a:rPr sz="2400" dirty="0">
                <a:latin typeface="Times New Roman"/>
                <a:cs typeface="Times New Roman"/>
              </a:rPr>
              <a:t>constraints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such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teacher’s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preceptor’s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time.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700" y="200025"/>
            <a:ext cx="214249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cap="none" spc="-25" dirty="0">
                <a:latin typeface="Times New Roman"/>
                <a:cs typeface="Times New Roman"/>
              </a:rPr>
              <a:t>References</a:t>
            </a:r>
            <a:endParaRPr lang="en-US" sz="3800" cap="none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4412" y="1394233"/>
            <a:ext cx="10268988" cy="649536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marR="0" lvl="0" algn="l" defTabSz="4572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206375" algn="l"/>
              </a:tabLst>
              <a:defRPr/>
            </a:pPr>
            <a:endParaRPr lang="en-US" sz="2400" dirty="0">
              <a:latin typeface="Times New Roman"/>
              <a:cs typeface="Times New Roman"/>
            </a:endParaRPr>
          </a:p>
          <a:p>
            <a:pPr marL="206375" marR="0" lvl="0" indent="-193675" algn="l" defTabSz="4572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06375" algn="l"/>
              </a:tabLst>
              <a:defRPr/>
            </a:pPr>
            <a:r>
              <a:rPr lang="ar-EG" sz="2400" dirty="0">
                <a:latin typeface="Times New Roman"/>
                <a:cs typeface="Times New Roman"/>
              </a:rPr>
              <a:t>Vijayan:(2025 Evaluation methods in clinical teaching.SlideShare. </a:t>
            </a:r>
            <a:r>
              <a:rPr lang="ar-EG" sz="2400" dirty="0" err="1">
                <a:latin typeface="Times New Roman"/>
                <a:cs typeface="Times New Roman"/>
              </a:rPr>
              <a:t>Retrieved</a:t>
            </a:r>
            <a:r>
              <a:rPr lang="ar-EG" sz="2400" dirty="0">
                <a:latin typeface="Times New Roman"/>
                <a:cs typeface="Times New Roman"/>
              </a:rPr>
              <a:t> </a:t>
            </a:r>
            <a:r>
              <a:rPr lang="ar-EG" sz="2400" dirty="0" err="1">
                <a:latin typeface="Times New Roman"/>
                <a:cs typeface="Times New Roman"/>
              </a:rPr>
              <a:t>April</a:t>
            </a:r>
            <a:r>
              <a:rPr lang="ar-EG" sz="2400" dirty="0">
                <a:latin typeface="Times New Roman"/>
                <a:cs typeface="Times New Roman"/>
              </a:rPr>
              <a:t> 11, 2025, </a:t>
            </a:r>
            <a:r>
              <a:rPr lang="ar-EG" sz="2400" dirty="0" err="1">
                <a:latin typeface="Times New Roman"/>
                <a:cs typeface="Times New Roman"/>
              </a:rPr>
              <a:t>from</a:t>
            </a:r>
            <a:r>
              <a:rPr lang="ar-EG" sz="2400" dirty="0">
                <a:latin typeface="Times New Roman"/>
                <a:cs typeface="Times New Roman"/>
              </a:rPr>
              <a:t> [SlideShare](</a:t>
            </a:r>
            <a:r>
              <a:rPr lang="ar-EG" sz="2400" dirty="0">
                <a:latin typeface="Times New Roman"/>
                <a:cs typeface="Times New Roman"/>
                <a:hlinkClick r:id="rId2"/>
              </a:rPr>
              <a:t>https://www.slideshare.net/slideshow/evaluation-methods-in-clinical-teaching-pptx /271554563</a:t>
            </a:r>
            <a:r>
              <a:rPr lang="ar-EG" sz="2400" dirty="0">
                <a:latin typeface="Times New Roman"/>
                <a:cs typeface="Times New Roman"/>
              </a:rPr>
              <a:t>.</a:t>
            </a:r>
          </a:p>
          <a:p>
            <a:pPr marL="12700" marR="0" lvl="0" algn="l" defTabSz="4572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206375" algn="l"/>
              </a:tabLst>
              <a:defRPr/>
            </a:pPr>
            <a:endParaRPr lang="ar-EG" sz="2400" dirty="0">
              <a:latin typeface="Times New Roman"/>
              <a:cs typeface="Times New Roman"/>
            </a:endParaRPr>
          </a:p>
          <a:p>
            <a:pPr marL="206375" marR="0" lvl="0" indent="-193675" algn="l" defTabSz="4572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06375" algn="l"/>
              </a:tabLst>
              <a:defRPr/>
            </a:pPr>
            <a:r>
              <a:rPr lang="ar-EG" sz="2400" dirty="0" err="1">
                <a:latin typeface="Times New Roman"/>
                <a:cs typeface="Times New Roman"/>
              </a:rPr>
              <a:t>Rana</a:t>
            </a:r>
            <a:r>
              <a:rPr lang="ar-EG" sz="2400" dirty="0">
                <a:latin typeface="Times New Roman"/>
                <a:cs typeface="Times New Roman"/>
              </a:rPr>
              <a:t>, Shagun (2024): Clinical </a:t>
            </a:r>
            <a:r>
              <a:rPr lang="ar-EG" sz="2400" dirty="0" err="1">
                <a:latin typeface="Times New Roman"/>
                <a:cs typeface="Times New Roman"/>
              </a:rPr>
              <a:t>Evaluation.SlideShare</a:t>
            </a:r>
            <a:r>
              <a:rPr lang="ar-EG" sz="2400" dirty="0">
                <a:latin typeface="Times New Roman"/>
                <a:cs typeface="Times New Roman"/>
              </a:rPr>
              <a:t>, </a:t>
            </a:r>
            <a:r>
              <a:rPr lang="ar-EG" sz="2400" dirty="0" err="1">
                <a:latin typeface="Times New Roman"/>
                <a:cs typeface="Times New Roman"/>
              </a:rPr>
              <a:t>n.d</a:t>
            </a:r>
            <a:r>
              <a:rPr lang="ar-EG" sz="2400" dirty="0">
                <a:latin typeface="Times New Roman"/>
                <a:cs typeface="Times New Roman"/>
              </a:rPr>
              <a:t>., [SlideShare](</a:t>
            </a:r>
            <a:r>
              <a:rPr lang="ar-EG" sz="2400" dirty="0">
                <a:latin typeface="Times New Roman"/>
                <a:cs typeface="Times New Roman"/>
                <a:hlinkClick r:id="rId3"/>
              </a:rPr>
              <a:t>https://www.slideshare.net/slideshow/seminar-clinical-evaluation /247788081</a:t>
            </a:r>
            <a:r>
              <a:rPr lang="ar-EG" sz="2400" dirty="0">
                <a:latin typeface="Times New Roman"/>
                <a:cs typeface="Times New Roman"/>
              </a:rPr>
              <a:t>.</a:t>
            </a:r>
          </a:p>
          <a:p>
            <a:pPr marL="12065" marR="36830">
              <a:spcBef>
                <a:spcPts val="795"/>
              </a:spcBef>
              <a:tabLst>
                <a:tab pos="207645" algn="l"/>
                <a:tab pos="1085850" algn="l"/>
              </a:tabLst>
            </a:pPr>
            <a:endParaRPr lang="ar-EG" sz="2400" dirty="0">
              <a:latin typeface="Times New Roman"/>
              <a:cs typeface="Times New Roman"/>
            </a:endParaRPr>
          </a:p>
          <a:p>
            <a:pPr marL="205740" marR="325120" indent="-193675">
              <a:spcBef>
                <a:spcPts val="865"/>
              </a:spcBef>
              <a:buFont typeface="Arial MT"/>
              <a:buChar char="•"/>
              <a:tabLst>
                <a:tab pos="207645" algn="l"/>
              </a:tabLst>
            </a:pPr>
            <a:r>
              <a:rPr lang="en-US" sz="2400" spc="-20" dirty="0" err="1">
                <a:latin typeface="Times New Roman"/>
                <a:cs typeface="Times New Roman"/>
              </a:rPr>
              <a:t>Patidar</a:t>
            </a:r>
            <a:r>
              <a:rPr lang="en-US" sz="2400" spc="-20" dirty="0">
                <a:latin typeface="Times New Roman"/>
                <a:cs typeface="Times New Roman"/>
              </a:rPr>
              <a:t>, T. (2019, April 6). Clinical Evaluation Methods</a:t>
            </a:r>
            <a:r>
              <a:rPr lang="ar-EG" sz="2400" spc="-20" dirty="0">
                <a:latin typeface="Times New Roman"/>
                <a:cs typeface="Times New Roman"/>
              </a:rPr>
              <a:t>.</a:t>
            </a:r>
            <a:r>
              <a:rPr lang="en-US" sz="2400" spc="-20" dirty="0">
                <a:latin typeface="Times New Roman"/>
                <a:cs typeface="Times New Roman"/>
              </a:rPr>
              <a:t> Retrieved from [SlideShare](</a:t>
            </a:r>
            <a:r>
              <a:rPr lang="en-US" sz="2400" spc="-20" dirty="0">
                <a:latin typeface="Times New Roman"/>
                <a:cs typeface="Times New Roman"/>
                <a:hlinkClick r:id="rId4"/>
              </a:rPr>
              <a:t>https://www.slideshare.net/tanojpatidar/clinical-evaluation-methods</a:t>
            </a:r>
            <a:r>
              <a:rPr lang="en-US" sz="2400" spc="-20" dirty="0">
                <a:latin typeface="Times New Roman"/>
                <a:cs typeface="Times New Roman"/>
              </a:rPr>
              <a:t>).</a:t>
            </a:r>
          </a:p>
          <a:p>
            <a:pPr marL="205740" marR="325120" indent="-193675">
              <a:spcBef>
                <a:spcPts val="865"/>
              </a:spcBef>
              <a:buFont typeface="Arial MT"/>
              <a:buChar char="•"/>
              <a:tabLst>
                <a:tab pos="207645" algn="l"/>
              </a:tabLst>
            </a:pPr>
            <a:r>
              <a:rPr lang="en-US" sz="2400" spc="-20" dirty="0">
                <a:latin typeface="Times New Roman"/>
                <a:cs typeface="Times New Roman"/>
              </a:rPr>
              <a:t> </a:t>
            </a:r>
            <a:r>
              <a:rPr lang="en-US" sz="2400" spc="-20" dirty="0">
                <a:latin typeface="Times New Roman"/>
                <a:cs typeface="Times New Roman"/>
                <a:hlinkClick r:id="rId5"/>
              </a:rPr>
              <a:t>https://www.nln.org/education/teaching-resources/professional-development-programsteaching-resourcesace-all/ace-s/unfolding-cases</a:t>
            </a:r>
            <a:endParaRPr lang="en-US" sz="2400" spc="-20" dirty="0">
              <a:latin typeface="Times New Roman"/>
              <a:cs typeface="Times New Roman"/>
            </a:endParaRPr>
          </a:p>
          <a:p>
            <a:pPr marL="205740" marR="325120" indent="-193675">
              <a:spcBef>
                <a:spcPts val="865"/>
              </a:spcBef>
              <a:buFont typeface="Arial MT"/>
              <a:buChar char="•"/>
              <a:tabLst>
                <a:tab pos="207645" algn="l"/>
              </a:tabLst>
            </a:pP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980115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3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5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2491</TotalTime>
  <Words>3153</Words>
  <Application>Microsoft Office PowerPoint</Application>
  <PresentationFormat>Custom</PresentationFormat>
  <Paragraphs>357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Gallery</vt:lpstr>
      <vt:lpstr>1_Gallery</vt:lpstr>
      <vt:lpstr>2_Gallery</vt:lpstr>
      <vt:lpstr>3_Gallery</vt:lpstr>
      <vt:lpstr>5_Gallery</vt:lpstr>
      <vt:lpstr>PowerPoint Presentation</vt:lpstr>
      <vt:lpstr>Objectives</vt:lpstr>
      <vt:lpstr>Outline:</vt:lpstr>
      <vt:lpstr>Outline...Cont.,</vt:lpstr>
      <vt:lpstr>Introduction</vt:lpstr>
      <vt:lpstr>Introduction.. Cont.,</vt:lpstr>
      <vt:lpstr>Selecting Clinical Evaluation Methods</vt:lpstr>
      <vt:lpstr>Selecting Clinical Evaluation Methods..cont.,</vt:lpstr>
      <vt:lpstr>Selecting Clinical Evaluation Methods..cont,.</vt:lpstr>
      <vt:lpstr>Selecting Clinical Evaluation Methods..cont,.</vt:lpstr>
      <vt:lpstr>Selecting Clinical Evaluation Methods..cont,.</vt:lpstr>
      <vt:lpstr>Classification of clinical evaluation methods</vt:lpstr>
      <vt:lpstr>Observational Techniques</vt:lpstr>
      <vt:lpstr>PowerPoint Presentation</vt:lpstr>
      <vt:lpstr>Observational Techniques ..cont.,</vt:lpstr>
      <vt:lpstr>Types of observational techniques:  </vt:lpstr>
      <vt:lpstr>Types  of Observational tools. cont.,</vt:lpstr>
      <vt:lpstr>Types of Observational tools. cont.,</vt:lpstr>
      <vt:lpstr>PowerPoint Presentation</vt:lpstr>
      <vt:lpstr>Types of Observational tools. cont.,</vt:lpstr>
      <vt:lpstr>PowerPoint Presentation</vt:lpstr>
      <vt:lpstr>PowerPoint Presentation</vt:lpstr>
      <vt:lpstr>Types of Observational techniques. Cont.,</vt:lpstr>
      <vt:lpstr>Types of Observational techniques. Cont.,</vt:lpstr>
      <vt:lpstr>Rating Scale</vt:lpstr>
      <vt:lpstr>PowerPoint Presentation</vt:lpstr>
      <vt:lpstr>PowerPoint Presentation</vt:lpstr>
      <vt:lpstr>Simulation</vt:lpstr>
      <vt:lpstr>Simulation. Cont.,</vt:lpstr>
      <vt:lpstr>PowerPoint Presentation</vt:lpstr>
      <vt:lpstr>Simulation</vt:lpstr>
      <vt:lpstr>PowerPoint Presentation</vt:lpstr>
      <vt:lpstr>Human Patient Simulators</vt:lpstr>
      <vt:lpstr>Standardized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 Structured Practical Examination</vt:lpstr>
      <vt:lpstr>Objective Structured Practical Examination</vt:lpstr>
      <vt:lpstr>Objective Structured Practical Examination</vt:lpstr>
      <vt:lpstr>OSPE</vt:lpstr>
      <vt:lpstr>PowerPoint Presentation</vt:lpstr>
      <vt:lpstr>Written Assignments in Clinical Evaluation</vt:lpstr>
      <vt:lpstr>Written Assignments in Clinical Evaluation</vt:lpstr>
      <vt:lpstr>Written Assignments in Clinical Evaluation</vt:lpstr>
      <vt:lpstr>Nursing Care Plans</vt:lpstr>
      <vt:lpstr>Nursing Care Plans</vt:lpstr>
      <vt:lpstr>PowerPoint Presentation</vt:lpstr>
      <vt:lpstr>Journal Writing in Clinical Evaluation</vt:lpstr>
      <vt:lpstr>Journal Writing in Clinical Evaluation</vt:lpstr>
      <vt:lpstr>Journal Writing in Clinical Evaluation</vt:lpstr>
      <vt:lpstr>Concept Maps in  Clinical Evaluation </vt:lpstr>
      <vt:lpstr>PowerPoint Presentation</vt:lpstr>
      <vt:lpstr>PowerPoint Presentation</vt:lpstr>
      <vt:lpstr>PowerPoint Presentation</vt:lpstr>
      <vt:lpstr>Case Method, Unfolding Cases, And Case Study</vt:lpstr>
      <vt:lpstr>Case Method, Unfolding Cases, And Case Study. cont.,</vt:lpstr>
      <vt:lpstr>Media Clips in Clinical Evaluation</vt:lpstr>
      <vt:lpstr>Media Clips in Clinical . Cont.,</vt:lpstr>
      <vt:lpstr>Media Clips in Clinical . Cont.,</vt:lpstr>
      <vt:lpstr>Games in clinical evaluation  </vt:lpstr>
      <vt:lpstr>Games in clinical evaluation </vt:lpstr>
      <vt:lpstr>Process Recording in clinical : A process recording is A written or recorded document that details A student's interaction with A patient or A simulated clinical scenario, includes the student's thoughts and feelings, and reflections on the interaction</vt:lpstr>
      <vt:lpstr>Process Recording in clinical cont.,</vt:lpstr>
      <vt:lpstr>Process Recording in clinical cont.,</vt:lpstr>
      <vt:lpstr>Short Papers in Clinical evaluation</vt:lpstr>
      <vt:lpstr>Short Papers in Clinical evaluation</vt:lpstr>
      <vt:lpstr>PowerPoint Presentation</vt:lpstr>
      <vt:lpstr>Types Of Portfolios in Clinical evaluation:</vt:lpstr>
      <vt:lpstr>PowerPoint Presentation</vt:lpstr>
      <vt:lpstr>PowerPoint Presentation</vt:lpstr>
      <vt:lpstr>PowerPoint Presentation</vt:lpstr>
      <vt:lpstr>Electronic Portfolios</vt:lpstr>
      <vt:lpstr>PowerPoint Presentation</vt:lpstr>
      <vt:lpstr>Conferences in Clinical evaluation</vt:lpstr>
      <vt:lpstr>Types of Conferences in Clinical evaluation:</vt:lpstr>
      <vt:lpstr>PowerPoint Presentation</vt:lpstr>
      <vt:lpstr>Group Projects in Clinical evaluation</vt:lpstr>
      <vt:lpstr>PowerPoint Presentation</vt:lpstr>
      <vt:lpstr>Self-assessment in Clinical evaluation</vt:lpstr>
      <vt:lpstr>Clinical Evaluation In Distance Education</vt:lpstr>
      <vt:lpstr>Summary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Evaluation Method pptx</dc:title>
  <dc:creator>Mac</dc:creator>
  <cp:lastModifiedBy>MR.....m</cp:lastModifiedBy>
  <cp:revision>81</cp:revision>
  <dcterms:created xsi:type="dcterms:W3CDTF">2025-04-11T21:51:50Z</dcterms:created>
  <dcterms:modified xsi:type="dcterms:W3CDTF">2025-05-15T13:22:10Z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2023-12-21T00:00:00Z</vt:filetime>
  </property>
  <property fmtid="{D5CDD505-2E9C-101B-9397-08002B2CF9AE}" pid="3" name="Creator">
    <vt:lpwstr>PowerPoint</vt:lpwstr>
  </property>
  <property fmtid="{D5CDD505-2E9C-101B-9397-08002B2CF9AE}" pid="4" name="LastSaved">
    <vt:filetime>2025-04-11T00:00:00Z</vt:filetime>
  </property>
  <property fmtid="{D5CDD505-2E9C-101B-9397-08002B2CF9AE}" pid="5" name="Producer">
    <vt:lpwstr>macOS Version 10.15.7 (Build 19H2026) Quartz PDFContext</vt:lpwstr>
  </property>
</Properties>
</file>